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16"/>
  </p:notesMasterIdLst>
  <p:sldIdLst>
    <p:sldId id="388" r:id="rId6"/>
    <p:sldId id="350" r:id="rId7"/>
    <p:sldId id="420" r:id="rId8"/>
    <p:sldId id="408" r:id="rId9"/>
    <p:sldId id="413" r:id="rId10"/>
    <p:sldId id="414" r:id="rId11"/>
    <p:sldId id="392" r:id="rId12"/>
    <p:sldId id="421" r:id="rId13"/>
    <p:sldId id="411" r:id="rId14"/>
    <p:sldId id="41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2432"/>
    <a:srgbClr val="F2DF74"/>
    <a:srgbClr val="0B5879"/>
    <a:srgbClr val="497593"/>
    <a:srgbClr val="7B98B2"/>
    <a:srgbClr val="B3C3D3"/>
    <a:srgbClr val="004165"/>
    <a:srgbClr val="FEEE9F"/>
    <a:srgbClr val="E5E5E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3"/>
    <p:restoredTop sz="87758"/>
  </p:normalViewPr>
  <p:slideViewPr>
    <p:cSldViewPr snapToGrid="0" snapToObjects="1">
      <p:cViewPr varScale="1">
        <p:scale>
          <a:sx n="157" d="100"/>
          <a:sy n="157" d="100"/>
        </p:scale>
        <p:origin x="368" y="176"/>
      </p:cViewPr>
      <p:guideLst/>
    </p:cSldViewPr>
  </p:slideViewPr>
  <p:outlineViewPr>
    <p:cViewPr>
      <p:scale>
        <a:sx n="75" d="100"/>
        <a:sy n="75" d="100"/>
      </p:scale>
      <p:origin x="0" y="-6712"/>
    </p:cViewPr>
  </p:outlineViewPr>
  <p:notesTextViewPr>
    <p:cViewPr>
      <p:scale>
        <a:sx n="1" d="1"/>
        <a:sy n="1" d="1"/>
      </p:scale>
      <p:origin x="0" y="0"/>
    </p:cViewPr>
  </p:notesTextViewPr>
  <p:notesViewPr>
    <p:cSldViewPr snapToGrid="0" snapToObjects="1">
      <p:cViewPr varScale="1">
        <p:scale>
          <a:sx n="136" d="100"/>
          <a:sy n="136" d="100"/>
        </p:scale>
        <p:origin x="444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Bodfield" userId="ecf84045-6c48-490a-ad77-cc5b3c4645be" providerId="ADAL" clId="{FEC8FEE0-4C96-4EB4-AA87-0649723DAB1A}"/>
    <pc:docChg chg="modSld">
      <pc:chgData name="Amy Bodfield" userId="ecf84045-6c48-490a-ad77-cc5b3c4645be" providerId="ADAL" clId="{FEC8FEE0-4C96-4EB4-AA87-0649723DAB1A}" dt="2023-01-10T21:40:22.171" v="12" actId="20577"/>
      <pc:docMkLst>
        <pc:docMk/>
      </pc:docMkLst>
      <pc:sldChg chg="modSp mod modNotesTx">
        <pc:chgData name="Amy Bodfield" userId="ecf84045-6c48-490a-ad77-cc5b3c4645be" providerId="ADAL" clId="{FEC8FEE0-4C96-4EB4-AA87-0649723DAB1A}" dt="2023-01-10T21:40:22.171" v="12" actId="20577"/>
        <pc:sldMkLst>
          <pc:docMk/>
          <pc:sldMk cId="1943635443" sldId="350"/>
        </pc:sldMkLst>
        <pc:spChg chg="mod">
          <ac:chgData name="Amy Bodfield" userId="ecf84045-6c48-490a-ad77-cc5b3c4645be" providerId="ADAL" clId="{FEC8FEE0-4C96-4EB4-AA87-0649723DAB1A}" dt="2023-01-10T21:39:55.618" v="7" actId="20577"/>
          <ac:spMkLst>
            <pc:docMk/>
            <pc:sldMk cId="1943635443" sldId="350"/>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ACEEB-96A6-BE4B-AD4A-D8B0035CB14C}" type="datetimeFigureOut">
              <a:rPr lang="en-US" smtClean="0"/>
              <a:t>8/10/23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7FC4-CAF1-6741-875A-C83F3721E6B6}" type="slidenum">
              <a:rPr lang="en-US" smtClean="0"/>
              <a:t>‹#›</a:t>
            </a:fld>
            <a:endParaRPr lang="en-US"/>
          </a:p>
        </p:txBody>
      </p:sp>
    </p:spTree>
    <p:extLst>
      <p:ext uri="{BB962C8B-B14F-4D97-AF65-F5344CB8AC3E}">
        <p14:creationId xmlns:p14="http://schemas.microsoft.com/office/powerpoint/2010/main" val="36608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I’d like to talk to you about how, with a little help from Toastmasters International, you can transform your public speaking and communications confidence and develop your leadership skills.</a:t>
            </a:r>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106377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what you need to do to start your club today. First, you need to identify 20 or more individuals to join your club. Next, secure a designated place to hold your club meetings – this can be a company's conference room, library, church, or whatever space you have available. Then, fill out and submit the Application to Organize, along with the charter fee. I will be here to guide you through the final steps. Again, if you have any questions along the way, feel free to call World Headquarters and ask for the New Clubs team or send them an email. Are you ready to get started?</a:t>
            </a:r>
          </a:p>
        </p:txBody>
      </p:sp>
      <p:sp>
        <p:nvSpPr>
          <p:cNvPr id="4" name="Slide Number Placeholder 3"/>
          <p:cNvSpPr>
            <a:spLocks noGrp="1"/>
          </p:cNvSpPr>
          <p:nvPr>
            <p:ph type="sldNum" sz="quarter" idx="10"/>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35056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by explaining what Toastmasters is. Toastmasters is a worldwide nonprofit educational organization that empowers people to become more effective communicators and leaders. We are a network of almost </a:t>
            </a:r>
            <a:r>
              <a:rPr lang="en-US" sz="1200" kern="1200" dirty="0">
                <a:solidFill>
                  <a:schemeClr val="tx1"/>
                </a:solidFill>
                <a:effectLst/>
                <a:latin typeface="+mn-lt"/>
                <a:ea typeface="+mn-ea"/>
                <a:cs typeface="+mn-cs"/>
              </a:rPr>
              <a:t>270,000 members</a:t>
            </a:r>
            <a:r>
              <a:rPr lang="en-US" dirty="0"/>
              <a:t> in more than </a:t>
            </a:r>
            <a:r>
              <a:rPr lang="en-US" sz="1200" kern="1200" dirty="0">
                <a:solidFill>
                  <a:schemeClr val="tx1"/>
                </a:solidFill>
                <a:effectLst/>
                <a:latin typeface="+mn-lt"/>
                <a:ea typeface="+mn-ea"/>
                <a:cs typeface="+mn-cs"/>
              </a:rPr>
              <a:t>14,200</a:t>
            </a:r>
            <a:r>
              <a:rPr lang="en-US" dirty="0"/>
              <a:t> clubs in 148 countries. The organization has been around for nearly 100 years and has built a strong reputation for training individuals in public speaking, communication and leadership. Over the years, the organization has evolved to meet the needs of today’s professionals. Toastmasters International is the most effective provider </a:t>
            </a:r>
            <a:r>
              <a:rPr lang="en-US" sz="1200" dirty="0"/>
              <a:t>of dynamic, high-value, experiential communication and leadership skills development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186556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individual has the opportunity for unlimited personal growth. You can use the tools you receive in Toastmasters to broaden your horizons and enhance your skills, such as critical thinking, enhanced listening, and impromptu speaking. The Toastmasters club environment will  also help you learn how to take and implement feedback, leading to tremendous professional and personal growth. Along the way, you will receive support from fellow members and will be encouraged to develop positive mentoring relationships within the club.</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212963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Clubs meet as often as you would like them to, with most meeting once a week. The club is a hands-on learning environment that provides members with opportunities to give both prepared and impromptu speeches. After their speeches, they will receive honest, encouraging and structured evaluations from their peers and will have the ability to implement the feedback in a later speech. Each meeting has volunteer leadership roles for members to fill, including the Toastmaster, Evaluator, Ah-Counter and Grammarian. This allows members to serve in a variety of leadership roles and pick up essential skills along the way. Plus, new members will have access to a mentor, who can advise them on an array of topics.</a:t>
            </a:r>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132041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Pathways learning experience is Toastmasters’ education program. Pathways focuses on five core competencies and 11 specialized learning paths, with more to come. Each member receives one free path to start, and they are able to attempt multiple paths at the same time. When members first log into Base Camp, which is the home of Pathways, they will take an assessment that will recommend three paths for them. Members are free to choose any path they want! All resources and projects are available online. Best of all, they can work at their own pace and learn valuable skills that will translate to their personal and professional lives. The combination of the Pathways learning experience with the supportive environment found in our clubs is what makes Toastmasters such a powerful tool.</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any of these alternative languages apply to their club, mention their availability. Pathways is available in Arabic, English, French, German, Japanese, Portuguese, Simplified Chinese, Spanish, and Traditional Chinese, with select paths available in Korean and Tamil.*</a:t>
            </a:r>
          </a:p>
        </p:txBody>
      </p:sp>
      <p:sp>
        <p:nvSpPr>
          <p:cNvPr id="4" name="Slide Number Placeholder 3"/>
          <p:cNvSpPr>
            <a:spLocks noGrp="1"/>
          </p:cNvSpPr>
          <p:nvPr>
            <p:ph type="sldNum" sz="quarter" idx="10"/>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70784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a little bit about how Pathways works. Everything is centered around the club meetings. Members can go home and spend time in Pathways, choose their path and see what their current assignment is. Within each path, there are five levels. Members will start by Mastering Fundamentals, then Learning Your Style, Increasing Knowledge, Building Skills and finally, Demonstrating Expertise. This method allows members to build skills at their own pace. </a:t>
            </a:r>
          </a:p>
        </p:txBody>
      </p:sp>
      <p:sp>
        <p:nvSpPr>
          <p:cNvPr id="4" name="Slide Number Placeholder 3"/>
          <p:cNvSpPr>
            <a:spLocks noGrp="1"/>
          </p:cNvSpPr>
          <p:nvPr>
            <p:ph type="sldNum" sz="quarter" idx="10"/>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9437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 glimpse into what Pathways looks like, the current 11 paths and the five core competencies. More paths are being worked on currently. The five core competencies are Public Speaking, Interpersonal Communication, Strategic Leadership, Management and Confidence. Confidence is unique because it cannot be taught, but is gained in every path. In each path, members learn multiple competencies. For example, if they wanted to work on their Public Speaking, Interpersonal Communication and Management, the Leadership Development path is right for them. Or, if they wanted to learn about Persuasive Influence, the core competencies they would learn are Public Speaking, Strategic Leadership, and Interpersonal Communication. In all of these paths, there are over 300 competencies members can learn. </a:t>
            </a:r>
          </a:p>
        </p:txBody>
      </p:sp>
      <p:sp>
        <p:nvSpPr>
          <p:cNvPr id="4" name="Slide Number Placeholder 3"/>
          <p:cNvSpPr>
            <a:spLocks noGrp="1"/>
          </p:cNvSpPr>
          <p:nvPr>
            <p:ph type="sldNum" sz="quarter" idx="10"/>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17419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Toastmasters clubs are inexpensive to set up, and unlike other programs, the learning never stops. It offers the most cost-effective way to learn. And you can hold your club meetings at a local location, virtually, or both. It costs $125 USD to charter a new club. A new club requires 20 members to start and there is a $20 USD per person fee for all new members. After that, six months of a Toastmasters membership only costs $60 USD per member. </a:t>
            </a:r>
          </a:p>
        </p:txBody>
      </p:sp>
      <p:sp>
        <p:nvSpPr>
          <p:cNvPr id="4" name="Slide Number Placeholder 3"/>
          <p:cNvSpPr>
            <a:spLocks noGrp="1"/>
          </p:cNvSpPr>
          <p:nvPr>
            <p:ph type="sldNum" sz="quarter" idx="10"/>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256615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You’ll never be at it alone. Each new club is also assigned a club mentor to help out in any way possible for the first six months. They will lead the first few meetings and help ensure your new club gets off to a great start. You’ll receive the step-by-step guide titled How to Build A Toastmasters Club. When you form your new club, you will receive a charter kit, filled with essential materials, including guides and handbooks, marketing material to recruit more members and materials you’ll need to smoothly run your club’s meetings. District conferences are held annually, so your members can meet fellow Toastmasters in your area. There’s also a dedicated Member Services support staff that will always be there to answer your questions. And don’t forget to visit the Toastmasters website for more tools and resources.</a:t>
            </a:r>
          </a:p>
        </p:txBody>
      </p:sp>
      <p:sp>
        <p:nvSpPr>
          <p:cNvPr id="4" name="Slide Number Placeholder 3"/>
          <p:cNvSpPr>
            <a:spLocks noGrp="1"/>
          </p:cNvSpPr>
          <p:nvPr>
            <p:ph type="sldNum" sz="quarter" idx="10"/>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3638213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1287038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49420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1757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4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14">
            <a:extLst>
              <a:ext uri="{FF2B5EF4-FFF2-40B4-BE49-F238E27FC236}">
                <a16:creationId xmlns:a16="http://schemas.microsoft.com/office/drawing/2014/main" id="{852E0A00-B946-634D-9F60-5900F68092A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85501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14">
            <a:extLst>
              <a:ext uri="{FF2B5EF4-FFF2-40B4-BE49-F238E27FC236}">
                <a16:creationId xmlns:a16="http://schemas.microsoft.com/office/drawing/2014/main" id="{20FB4EF4-997C-8046-914F-6E0CB5DC552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5460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14">
            <a:extLst>
              <a:ext uri="{FF2B5EF4-FFF2-40B4-BE49-F238E27FC236}">
                <a16:creationId xmlns:a16="http://schemas.microsoft.com/office/drawing/2014/main" id="{489E208B-BC0A-9749-9CAE-3D838D9DE7D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26880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14">
            <a:extLst>
              <a:ext uri="{FF2B5EF4-FFF2-40B4-BE49-F238E27FC236}">
                <a16:creationId xmlns:a16="http://schemas.microsoft.com/office/drawing/2014/main" id="{D2C14E01-4C90-EF4B-979D-86C4EB40D0C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02906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a:t>Click to Edit Master subtitle</a:t>
            </a:r>
          </a:p>
        </p:txBody>
      </p:sp>
    </p:spTree>
    <p:extLst>
      <p:ext uri="{BB962C8B-B14F-4D97-AF65-F5344CB8AC3E}">
        <p14:creationId xmlns:p14="http://schemas.microsoft.com/office/powerpoint/2010/main" val="2767917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426111134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458720" y="611505"/>
            <a:ext cx="11480800" cy="645075"/>
          </a:xfrm>
          <a:prstGeom prst="rect">
            <a:avLst/>
          </a:prstGeom>
        </p:spPr>
        <p:txBody>
          <a:bodyPr/>
          <a:lstStyle>
            <a:lvl1pPr>
              <a:defRPr sz="3000"/>
            </a:lvl1pPr>
          </a:lstStyle>
          <a:p>
            <a:r>
              <a:rPr lang="en-US" dirty="0"/>
              <a:t>Click to edit Master title style</a:t>
            </a:r>
          </a:p>
        </p:txBody>
      </p:sp>
      <p:sp>
        <p:nvSpPr>
          <p:cNvPr id="11" name="Text Placeholder 23"/>
          <p:cNvSpPr>
            <a:spLocks noGrp="1"/>
          </p:cNvSpPr>
          <p:nvPr>
            <p:ph idx="1"/>
          </p:nvPr>
        </p:nvSpPr>
        <p:spPr>
          <a:xfrm>
            <a:off x="266700" y="1600200"/>
            <a:ext cx="10972800" cy="5101445"/>
          </a:xfrm>
          <a:prstGeom prst="rect">
            <a:avLst/>
          </a:prstGeom>
        </p:spPr>
        <p:txBody>
          <a:bodyPr vert="horz" lIns="91440" tIns="45720" rIns="91440" bIns="45720" rtlCol="0">
            <a:normAutofit/>
          </a:bodyPr>
          <a:lstStyle>
            <a:lvl1pPr marL="287338" indent="-287338">
              <a:buSzPct val="100000"/>
              <a:defRPr sz="2400">
                <a:solidFill>
                  <a:schemeClr val="tx1"/>
                </a:solidFill>
              </a:defRPr>
            </a:lvl1pPr>
            <a:lvl2pPr marL="685800" indent="-228600">
              <a:defRPr sz="2000">
                <a:solidFill>
                  <a:schemeClr val="tx1"/>
                </a:solidFill>
              </a:defRPr>
            </a:lvl2pPr>
            <a:lvl3pPr marL="1084263" indent="-169863">
              <a:defRPr>
                <a:solidFill>
                  <a:schemeClr val="tx1"/>
                </a:solidFill>
              </a:defRPr>
            </a:lvl3pPr>
            <a:lvl4pPr>
              <a:defRPr>
                <a:solidFill>
                  <a:schemeClr val="tx1"/>
                </a:solidFill>
              </a:defRPr>
            </a:lvl4pPr>
            <a:lvl5pPr marL="2060575" indent="-290513">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1315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 With Title">
    <p:spTree>
      <p:nvGrpSpPr>
        <p:cNvPr id="1" name=""/>
        <p:cNvGrpSpPr/>
        <p:nvPr/>
      </p:nvGrpSpPr>
      <p:grpSpPr>
        <a:xfrm>
          <a:off x="0" y="0"/>
          <a:ext cx="0" cy="0"/>
          <a:chOff x="0" y="0"/>
          <a:chExt cx="0" cy="0"/>
        </a:xfrm>
      </p:grpSpPr>
      <p:sp>
        <p:nvSpPr>
          <p:cNvPr id="3" name="Title 1"/>
          <p:cNvSpPr>
            <a:spLocks noGrp="1"/>
          </p:cNvSpPr>
          <p:nvPr>
            <p:ph type="title"/>
          </p:nvPr>
        </p:nvSpPr>
        <p:spPr>
          <a:xfrm>
            <a:off x="304800" y="609600"/>
            <a:ext cx="11480800" cy="645075"/>
          </a:xfrm>
          <a:prstGeom prst="rect">
            <a:avLst/>
          </a:prstGeom>
        </p:spPr>
        <p:txBody>
          <a:bodyPr/>
          <a:lstStyle>
            <a:lvl1pPr>
              <a:defRPr sz="3000"/>
            </a:lvl1pPr>
          </a:lstStyle>
          <a:p>
            <a:endParaRPr lang="en-US"/>
          </a:p>
        </p:txBody>
      </p:sp>
      <p:cxnSp>
        <p:nvCxnSpPr>
          <p:cNvPr id="4" name="Straight Connector 3"/>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4227857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2DF74"/>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userDrawn="1"/>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9645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solidFill>
                  <a:srgbClr val="F2DF74"/>
                </a:solidFill>
              </a:defRPr>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255532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lvl1pPr>
              <a:defRPr>
                <a:solidFill>
                  <a:srgbClr val="F2DF74"/>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625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990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23167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7308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85676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6A30D6AC-E7B5-0C42-8FD4-4E98826C8C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1754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96300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20" name="Rectangle 19">
            <a:extLst>
              <a:ext uri="{FF2B5EF4-FFF2-40B4-BE49-F238E27FC236}">
                <a16:creationId xmlns:a16="http://schemas.microsoft.com/office/drawing/2014/main" id="{2E958830-11F8-214C-8249-594F82B018E7}"/>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4">
            <a:extLst>
              <a:ext uri="{FF2B5EF4-FFF2-40B4-BE49-F238E27FC236}">
                <a16:creationId xmlns:a16="http://schemas.microsoft.com/office/drawing/2014/main" id="{DD7E7516-B2D4-0A47-850C-7EAA5B5E5E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pic>
        <p:nvPicPr>
          <p:cNvPr id="22" name="Picture 21">
            <a:extLst>
              <a:ext uri="{FF2B5EF4-FFF2-40B4-BE49-F238E27FC236}">
                <a16:creationId xmlns:a16="http://schemas.microsoft.com/office/drawing/2014/main" id="{34FE3127-0010-5D49-9D39-446C6CC1D4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111476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A72D2038-C774-8A44-AC4D-D48CC95AF00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11282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93622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2DF74"/>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14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rgbClr val="F2DF74"/>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1" name="Slide Number Placeholder 14">
            <a:extLst>
              <a:ext uri="{FF2B5EF4-FFF2-40B4-BE49-F238E27FC236}">
                <a16:creationId xmlns:a16="http://schemas.microsoft.com/office/drawing/2014/main" id="{E7FF26C3-0AD4-B845-8559-0DB4414158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58943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330237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44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5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397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6036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9383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93394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10" name="Slide Number Placeholder 14">
            <a:extLst>
              <a:ext uri="{FF2B5EF4-FFF2-40B4-BE49-F238E27FC236}">
                <a16:creationId xmlns:a16="http://schemas.microsoft.com/office/drawing/2014/main" id="{DC11E212-7825-724C-8277-76300A33F46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7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11A01E17-D85A-D046-9C02-D8AE0D756AE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42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89426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2" r:id="rId4"/>
    <p:sldLayoutId id="2147483653" r:id="rId5"/>
    <p:sldLayoutId id="2147483654" r:id="rId6"/>
    <p:sldLayoutId id="2147483687" r:id="rId7"/>
    <p:sldLayoutId id="2147483689" r:id="rId8"/>
    <p:sldLayoutId id="2147483690" r:id="rId9"/>
    <p:sldLayoutId id="2147483661" r:id="rId10"/>
    <p:sldLayoutId id="2147483663" r:id="rId11"/>
    <p:sldLayoutId id="2147483666" r:id="rId12"/>
    <p:sldLayoutId id="2147483660" r:id="rId13"/>
    <p:sldLayoutId id="2147483664" r:id="rId14"/>
    <p:sldLayoutId id="2147483667" r:id="rId15"/>
    <p:sldLayoutId id="2147483658" r:id="rId16"/>
    <p:sldLayoutId id="2147483659" r:id="rId17"/>
    <p:sldLayoutId id="2147483670" r:id="rId18"/>
    <p:sldLayoutId id="2147483693" r:id="rId19"/>
    <p:sldLayoutId id="2147483694" r:id="rId20"/>
    <p:sldLayoutId id="2147483695" r:id="rId21"/>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40" userDrawn="1">
          <p15:clr>
            <a:srgbClr val="F26B43"/>
          </p15:clr>
        </p15:guide>
        <p15:guide id="4" orient="horz" pos="264" userDrawn="1">
          <p15:clr>
            <a:srgbClr val="F26B43"/>
          </p15:clr>
        </p15:guide>
        <p15:guide id="5" pos="3840" userDrawn="1">
          <p15:clr>
            <a:srgbClr val="F26B43"/>
          </p15:clr>
        </p15:guide>
        <p15:guide id="6" orient="horz" pos="1008" userDrawn="1">
          <p15:clr>
            <a:srgbClr val="F26B43"/>
          </p15:clr>
        </p15:guide>
        <p15:guide id="7" pos="168" userDrawn="1">
          <p15:clr>
            <a:srgbClr val="F26B43"/>
          </p15:clr>
        </p15:guide>
        <p15:guide id="8" pos="7512" userDrawn="1">
          <p15:clr>
            <a:srgbClr val="F26B43"/>
          </p15:clr>
        </p15:guide>
        <p15:guide id="9" orient="horz" pos="3768" userDrawn="1">
          <p15:clr>
            <a:srgbClr val="F26B43"/>
          </p15:clr>
        </p15:guide>
        <p15:guide id="10"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204079617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8" r:id="rId7"/>
    <p:sldLayoutId id="2147483692" r:id="rId8"/>
    <p:sldLayoutId id="2147483691" r:id="rId9"/>
    <p:sldLayoutId id="2147483678" r:id="rId10"/>
    <p:sldLayoutId id="2147483679" r:id="rId11"/>
    <p:sldLayoutId id="2147483681" r:id="rId12"/>
    <p:sldLayoutId id="2147483682" r:id="rId13"/>
    <p:sldLayoutId id="2147483684" r:id="rId14"/>
    <p:sldLayoutId id="2147483685" r:id="rId15"/>
    <p:sldLayoutId id="2147483686"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2DF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fontScale="90000"/>
          </a:bodyPr>
          <a:lstStyle/>
          <a:p>
            <a:r>
              <a:rPr lang="en-US" dirty="0"/>
              <a:t>Toastmasters In Your Community</a:t>
            </a:r>
          </a:p>
        </p:txBody>
      </p:sp>
      <p:sp>
        <p:nvSpPr>
          <p:cNvPr id="21" name="Content Placeholder 20"/>
          <p:cNvSpPr>
            <a:spLocks noGrp="1"/>
          </p:cNvSpPr>
          <p:nvPr>
            <p:ph type="subTitle" idx="1"/>
          </p:nvPr>
        </p:nvSpPr>
        <p:spPr/>
        <p:txBody>
          <a:bodyPr/>
          <a:lstStyle/>
          <a:p>
            <a:r>
              <a:rPr lang="en-US" dirty="0"/>
              <a:t>Transform your skills with Toastmasters</a:t>
            </a:r>
          </a:p>
        </p:txBody>
      </p:sp>
    </p:spTree>
    <p:extLst>
      <p:ext uri="{BB962C8B-B14F-4D97-AF65-F5344CB8AC3E}">
        <p14:creationId xmlns:p14="http://schemas.microsoft.com/office/powerpoint/2010/main" val="146846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your club today!</a:t>
            </a:r>
          </a:p>
        </p:txBody>
      </p:sp>
      <p:sp>
        <p:nvSpPr>
          <p:cNvPr id="3" name="Content Placeholder 2"/>
          <p:cNvSpPr>
            <a:spLocks noGrp="1"/>
          </p:cNvSpPr>
          <p:nvPr>
            <p:ph type="body" sz="half" idx="2"/>
          </p:nvPr>
        </p:nvSpPr>
        <p:spPr/>
        <p:txBody>
          <a:bodyPr>
            <a:noAutofit/>
          </a:bodyPr>
          <a:lstStyle/>
          <a:p>
            <a:pPr marL="342900" indent="-342900">
              <a:buFont typeface="Arial" panose="020B0604020202020204" pitchFamily="34" charset="0"/>
              <a:buChar char="•"/>
            </a:pPr>
            <a:r>
              <a:rPr lang="en-US" sz="2200" dirty="0"/>
              <a:t>Identify 20 or more individuals to join your club </a:t>
            </a:r>
          </a:p>
          <a:p>
            <a:pPr marL="342900" indent="-342900">
              <a:buFont typeface="Arial" panose="020B0604020202020204" pitchFamily="34" charset="0"/>
              <a:buChar char="•"/>
            </a:pPr>
            <a:r>
              <a:rPr lang="en-US" sz="2200" dirty="0"/>
              <a:t>Secure a designated place to hold </a:t>
            </a:r>
            <a:br>
              <a:rPr lang="en-US" sz="2200" dirty="0"/>
            </a:br>
            <a:r>
              <a:rPr lang="en-US" sz="2200" dirty="0"/>
              <a:t>club meetings </a:t>
            </a:r>
          </a:p>
          <a:p>
            <a:pPr marL="342900" indent="-342900">
              <a:buFont typeface="Arial" panose="020B0604020202020204" pitchFamily="34" charset="0"/>
              <a:buChar char="•"/>
            </a:pPr>
            <a:r>
              <a:rPr lang="en-US" sz="2200" dirty="0"/>
              <a:t>Fill out and submit the Application to Organize and the charter fee</a:t>
            </a:r>
          </a:p>
          <a:p>
            <a:pPr marL="342900" indent="-342900">
              <a:buFont typeface="Arial" panose="020B0604020202020204" pitchFamily="34" charset="0"/>
              <a:buChar char="•"/>
            </a:pPr>
            <a:r>
              <a:rPr lang="en-US" sz="2200" dirty="0"/>
              <a:t>Club Growth Director will guide you through the final steps </a:t>
            </a:r>
          </a:p>
          <a:p>
            <a:pPr marL="342900" indent="-342900">
              <a:buFont typeface="Arial" panose="020B0604020202020204" pitchFamily="34" charset="0"/>
              <a:buChar char="•"/>
            </a:pPr>
            <a:r>
              <a:rPr lang="en-US" sz="2200" dirty="0"/>
              <a:t>For more information or if you have any questions, please call +1 720-439-5050 and ask for the New Clubs team or email </a:t>
            </a:r>
            <a:r>
              <a:rPr lang="en-US" sz="2200" b="1" dirty="0"/>
              <a:t>newclubs@toastmasters.org</a:t>
            </a:r>
          </a:p>
        </p:txBody>
      </p:sp>
      <p:sp>
        <p:nvSpPr>
          <p:cNvPr id="9" name="Picture Placeholder 8">
            <a:extLst>
              <a:ext uri="{FF2B5EF4-FFF2-40B4-BE49-F238E27FC236}">
                <a16:creationId xmlns:a16="http://schemas.microsoft.com/office/drawing/2014/main" id="{AD5C12FC-1BE2-004E-9C32-5E133F8E61A0}"/>
              </a:ext>
            </a:extLst>
          </p:cNvPr>
          <p:cNvSpPr>
            <a:spLocks noGrp="1"/>
          </p:cNvSpPr>
          <p:nvPr>
            <p:ph type="pic" sz="quarter" idx="11"/>
          </p:nvPr>
        </p:nvSpPr>
        <p:spPr/>
      </p:sp>
      <p:pic>
        <p:nvPicPr>
          <p:cNvPr id="4" name="Picture 3"/>
          <p:cNvPicPr>
            <a:picLocks noChangeAspect="1"/>
          </p:cNvPicPr>
          <p:nvPr/>
        </p:nvPicPr>
        <p:blipFill>
          <a:blip r:embed="rId3"/>
          <a:srcRect l="980" r="980"/>
          <a:stretch/>
        </p:blipFill>
        <p:spPr>
          <a:xfrm>
            <a:off x="6096000" y="-1"/>
            <a:ext cx="6096000" cy="6217919"/>
          </a:xfrm>
          <a:prstGeom prst="roundRect">
            <a:avLst>
              <a:gd name="adj" fmla="val 0"/>
            </a:avLst>
          </a:prstGeom>
        </p:spPr>
      </p:pic>
    </p:spTree>
    <p:extLst>
      <p:ext uri="{BB962C8B-B14F-4D97-AF65-F5344CB8AC3E}">
        <p14:creationId xmlns:p14="http://schemas.microsoft.com/office/powerpoint/2010/main" val="130273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a:t>What is Toastmasters?</a:t>
            </a:r>
          </a:p>
        </p:txBody>
      </p:sp>
      <p:sp>
        <p:nvSpPr>
          <p:cNvPr id="6" name="Content Placeholder 5"/>
          <p:cNvSpPr>
            <a:spLocks noGrp="1"/>
          </p:cNvSpPr>
          <p:nvPr>
            <p:ph type="body" sz="half" idx="2"/>
          </p:nvPr>
        </p:nvSpPr>
        <p:spPr>
          <a:xfrm>
            <a:off x="277934" y="1535080"/>
            <a:ext cx="5498275" cy="4311928"/>
          </a:xfrm>
        </p:spPr>
        <p:txBody>
          <a:bodyPr>
            <a:normAutofit/>
          </a:bodyPr>
          <a:lstStyle/>
          <a:p>
            <a:pPr marL="342900" indent="-342900">
              <a:buFont typeface="Arial" panose="020B0604020202020204" pitchFamily="34" charset="0"/>
              <a:buChar char="•"/>
            </a:pPr>
            <a:r>
              <a:rPr lang="en-US" sz="2400" dirty="0"/>
              <a:t>A worldwide nonprofit educational organization that empowers people to become more effective communicators and leaders</a:t>
            </a:r>
          </a:p>
          <a:p>
            <a:pPr marL="342900" indent="-342900">
              <a:buFont typeface="Arial" panose="020B0604020202020204" pitchFamily="34" charset="0"/>
              <a:buChar char="•"/>
            </a:pPr>
            <a:r>
              <a:rPr lang="en-US" sz="2400" dirty="0"/>
              <a:t>A network of approximately </a:t>
            </a:r>
            <a:r>
              <a:rPr lang="en-US" sz="2400" b="1" dirty="0"/>
              <a:t>270,000 </a:t>
            </a:r>
            <a:r>
              <a:rPr lang="en-US" sz="2400" dirty="0"/>
              <a:t>members in more than </a:t>
            </a:r>
            <a:r>
              <a:rPr lang="en-US" sz="2400" b="1" dirty="0"/>
              <a:t>14,200</a:t>
            </a:r>
            <a:r>
              <a:rPr lang="en-US" sz="2400" dirty="0"/>
              <a:t> clubs in </a:t>
            </a:r>
            <a:r>
              <a:rPr lang="en-US" sz="2400" b="1" dirty="0"/>
              <a:t>148</a:t>
            </a:r>
            <a:r>
              <a:rPr lang="en-US" sz="2400" dirty="0"/>
              <a:t> countries</a:t>
            </a:r>
          </a:p>
          <a:p>
            <a:pPr marL="342900" indent="-342900">
              <a:buFont typeface="Arial" panose="020B0604020202020204" pitchFamily="34" charset="0"/>
              <a:buChar char="•"/>
            </a:pPr>
            <a:r>
              <a:rPr lang="en-US" sz="2400" dirty="0"/>
              <a:t>An effective provider of dynamic, high-value, experiential communication and leadership </a:t>
            </a:r>
            <a:br>
              <a:rPr lang="en-US" sz="2400" dirty="0"/>
            </a:br>
            <a:r>
              <a:rPr lang="en-US" sz="2400" dirty="0"/>
              <a:t>skills development</a:t>
            </a:r>
          </a:p>
        </p:txBody>
      </p:sp>
      <p:pic>
        <p:nvPicPr>
          <p:cNvPr id="7" name="Picture 6" descr="061A1438.jpg"/>
          <p:cNvPicPr>
            <a:picLocks noChangeAspect="1"/>
          </p:cNvPicPr>
          <p:nvPr/>
        </p:nvPicPr>
        <p:blipFill rotWithShape="1">
          <a:blip r:embed="rId3" cstate="email">
            <a:extLst>
              <a:ext uri="{28A0092B-C50C-407E-A947-70E740481C1C}">
                <a14:useLocalDpi xmlns:a14="http://schemas.microsoft.com/office/drawing/2010/main" val="0"/>
              </a:ext>
            </a:extLst>
          </a:blip>
          <a:srcRect l="14674" r="19852"/>
          <a:stretch/>
        </p:blipFill>
        <p:spPr>
          <a:xfrm>
            <a:off x="6096000" y="10"/>
            <a:ext cx="6099048" cy="6217910"/>
          </a:xfrm>
          <a:prstGeom prst="rect">
            <a:avLst/>
          </a:prstGeom>
          <a:noFill/>
        </p:spPr>
      </p:pic>
    </p:spTree>
    <p:extLst>
      <p:ext uri="{BB962C8B-B14F-4D97-AF65-F5344CB8AC3E}">
        <p14:creationId xmlns:p14="http://schemas.microsoft.com/office/powerpoint/2010/main" val="194363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 will learn to:</a:t>
            </a:r>
          </a:p>
        </p:txBody>
      </p:sp>
      <p:sp>
        <p:nvSpPr>
          <p:cNvPr id="17" name="Content Placeholder 2"/>
          <p:cNvSpPr txBox="1">
            <a:spLocks/>
          </p:cNvSpPr>
          <p:nvPr/>
        </p:nvSpPr>
        <p:spPr>
          <a:xfrm>
            <a:off x="609600" y="1635017"/>
            <a:ext cx="10972800" cy="4232384"/>
          </a:xfrm>
          <a:prstGeom prst="rect">
            <a:avLst/>
          </a:prstGeom>
        </p:spPr>
        <p:txBody>
          <a:bodyPr vert="horz" lIns="91440" tIns="45720" rIns="91440" bIns="45720" numCol="2" rtlCol="0">
            <a:no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855663" lvl="2" indent="0">
              <a:lnSpc>
                <a:spcPts val="7200"/>
              </a:lnSpc>
              <a:spcBef>
                <a:spcPts val="0"/>
              </a:spcBef>
              <a:buNone/>
            </a:pPr>
            <a:r>
              <a:rPr lang="en-US" sz="2400" dirty="0">
                <a:solidFill>
                  <a:schemeClr val="tx1"/>
                </a:solidFill>
                <a:latin typeface="+mn-lt"/>
              </a:rPr>
              <a:t>Develop critical-thinking skills</a:t>
            </a:r>
          </a:p>
          <a:p>
            <a:pPr marL="855663" lvl="2" indent="0">
              <a:lnSpc>
                <a:spcPts val="7200"/>
              </a:lnSpc>
              <a:spcBef>
                <a:spcPts val="0"/>
              </a:spcBef>
              <a:buNone/>
            </a:pPr>
            <a:r>
              <a:rPr lang="en-US" sz="2400" dirty="0">
                <a:solidFill>
                  <a:schemeClr val="tx1"/>
                </a:solidFill>
                <a:latin typeface="+mn-lt"/>
              </a:rPr>
              <a:t>Practice time management</a:t>
            </a:r>
          </a:p>
          <a:p>
            <a:pPr marL="855663" lvl="2" indent="0">
              <a:lnSpc>
                <a:spcPts val="7200"/>
              </a:lnSpc>
              <a:spcBef>
                <a:spcPts val="0"/>
              </a:spcBef>
              <a:buNone/>
            </a:pPr>
            <a:r>
              <a:rPr lang="en-US" sz="2400" dirty="0">
                <a:solidFill>
                  <a:schemeClr val="tx1"/>
                </a:solidFill>
                <a:latin typeface="+mn-lt"/>
              </a:rPr>
              <a:t>Enhance their listening skills</a:t>
            </a:r>
          </a:p>
          <a:p>
            <a:pPr marL="855663" lvl="2" indent="0">
              <a:lnSpc>
                <a:spcPts val="7200"/>
              </a:lnSpc>
              <a:spcBef>
                <a:spcPts val="0"/>
              </a:spcBef>
              <a:buNone/>
            </a:pPr>
            <a:r>
              <a:rPr lang="en-US" sz="2400" dirty="0">
                <a:solidFill>
                  <a:schemeClr val="tx1"/>
                </a:solidFill>
                <a:latin typeface="+mn-lt"/>
              </a:rPr>
              <a:t>Sharpen their presentation skills</a:t>
            </a:r>
          </a:p>
          <a:p>
            <a:pPr marL="855663" lvl="2" indent="0">
              <a:lnSpc>
                <a:spcPts val="7200"/>
              </a:lnSpc>
              <a:spcBef>
                <a:spcPts val="0"/>
              </a:spcBef>
              <a:buNone/>
            </a:pPr>
            <a:r>
              <a:rPr lang="en-US" sz="2400" dirty="0">
                <a:solidFill>
                  <a:schemeClr val="tx1"/>
                </a:solidFill>
                <a:latin typeface="+mn-lt"/>
              </a:rPr>
              <a:t>Establish relationships</a:t>
            </a:r>
          </a:p>
          <a:p>
            <a:pPr marL="855663" lvl="2" indent="0">
              <a:lnSpc>
                <a:spcPts val="7200"/>
              </a:lnSpc>
              <a:spcBef>
                <a:spcPts val="0"/>
              </a:spcBef>
              <a:buNone/>
            </a:pPr>
            <a:r>
              <a:rPr lang="en-US" sz="2400" dirty="0">
                <a:solidFill>
                  <a:schemeClr val="tx1"/>
                </a:solidFill>
                <a:latin typeface="+mn-lt"/>
              </a:rPr>
              <a:t>Speak without practice</a:t>
            </a:r>
          </a:p>
          <a:p>
            <a:pPr marL="855663" lvl="2" indent="0">
              <a:lnSpc>
                <a:spcPts val="7200"/>
              </a:lnSpc>
              <a:spcBef>
                <a:spcPts val="0"/>
              </a:spcBef>
              <a:buNone/>
            </a:pPr>
            <a:r>
              <a:rPr lang="en-US" sz="2400" dirty="0">
                <a:solidFill>
                  <a:schemeClr val="tx1"/>
                </a:solidFill>
                <a:latin typeface="+mn-lt"/>
              </a:rPr>
              <a:t>Take and implement feedback</a:t>
            </a:r>
          </a:p>
          <a:p>
            <a:pPr marL="855663" lvl="2" indent="0">
              <a:lnSpc>
                <a:spcPts val="7200"/>
              </a:lnSpc>
              <a:spcBef>
                <a:spcPts val="0"/>
              </a:spcBef>
              <a:buNone/>
            </a:pPr>
            <a:r>
              <a:rPr lang="en-US" sz="2400" dirty="0">
                <a:solidFill>
                  <a:schemeClr val="tx1"/>
                </a:solidFill>
                <a:latin typeface="+mn-lt"/>
              </a:rPr>
              <a:t>Develop leadership skills</a:t>
            </a:r>
          </a:p>
        </p:txBody>
      </p:sp>
      <p:pic>
        <p:nvPicPr>
          <p:cNvPr id="18" name="Picture 17" descr="time management-new.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9574" y="2889952"/>
            <a:ext cx="563032" cy="563032"/>
          </a:xfrm>
          <a:prstGeom prst="rect">
            <a:avLst/>
          </a:prstGeom>
        </p:spPr>
      </p:pic>
      <p:pic>
        <p:nvPicPr>
          <p:cNvPr id="19" name="Picture 18" descr="Lecturer with solid fill"/>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29338" y="2916690"/>
            <a:ext cx="563032" cy="563032"/>
          </a:xfrm>
          <a:prstGeom prst="rect">
            <a:avLst/>
          </a:prstGeom>
        </p:spPr>
      </p:pic>
      <p:pic>
        <p:nvPicPr>
          <p:cNvPr id="20" name="Picture 19" descr="Head with gears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9574" y="1982151"/>
            <a:ext cx="563032" cy="563032"/>
          </a:xfrm>
          <a:prstGeom prst="rect">
            <a:avLst/>
          </a:prstGeom>
        </p:spPr>
      </p:pic>
      <p:pic>
        <p:nvPicPr>
          <p:cNvPr id="21" name="Picture 20" descr="listening-new.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6205" y="3797753"/>
            <a:ext cx="568898" cy="563032"/>
          </a:xfrm>
          <a:prstGeom prst="rect">
            <a:avLst/>
          </a:prstGeom>
        </p:spPr>
      </p:pic>
      <p:pic>
        <p:nvPicPr>
          <p:cNvPr id="22" name="Picture 21" descr="feedback-new.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29338" y="3811121"/>
            <a:ext cx="563032" cy="563032"/>
          </a:xfrm>
          <a:prstGeom prst="rect">
            <a:avLst/>
          </a:prstGeom>
        </p:spPr>
      </p:pic>
      <p:pic>
        <p:nvPicPr>
          <p:cNvPr id="23" name="Picture 22" descr="Handshake with solid fill"/>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62669" y="1888921"/>
            <a:ext cx="696370" cy="696370"/>
          </a:xfrm>
          <a:prstGeom prst="rect">
            <a:avLst/>
          </a:prstGeom>
        </p:spPr>
      </p:pic>
      <p:pic>
        <p:nvPicPr>
          <p:cNvPr id="24" name="Picture 23" descr="presentation skills-new.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9574" y="4705553"/>
            <a:ext cx="563032" cy="563032"/>
          </a:xfrm>
          <a:prstGeom prst="rect">
            <a:avLst/>
          </a:prstGeom>
        </p:spPr>
      </p:pic>
      <p:pic>
        <p:nvPicPr>
          <p:cNvPr id="25" name="Picture 24" descr="Group of men with solid fill">
            <a:extLst>
              <a:ext uri="{FF2B5EF4-FFF2-40B4-BE49-F238E27FC236}">
                <a16:creationId xmlns:a16="http://schemas.microsoft.com/office/drawing/2014/main" id="{2770C570-984F-2D49-8C14-109FD52C70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238182" y="4705553"/>
            <a:ext cx="563032" cy="563032"/>
          </a:xfrm>
          <a:prstGeom prst="rect">
            <a:avLst/>
          </a:prstGeom>
        </p:spPr>
      </p:pic>
    </p:spTree>
    <p:extLst>
      <p:ext uri="{BB962C8B-B14F-4D97-AF65-F5344CB8AC3E}">
        <p14:creationId xmlns:p14="http://schemas.microsoft.com/office/powerpoint/2010/main" val="126931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Toastmasters club experience</a:t>
            </a:r>
          </a:p>
        </p:txBody>
      </p:sp>
      <p:sp>
        <p:nvSpPr>
          <p:cNvPr id="3" name="Content Placeholder 2"/>
          <p:cNvSpPr>
            <a:spLocks noGrp="1"/>
          </p:cNvSpPr>
          <p:nvPr>
            <p:ph type="body" sz="half" idx="2"/>
          </p:nvPr>
        </p:nvSpPr>
        <p:spPr>
          <a:xfrm>
            <a:off x="277934" y="2019065"/>
            <a:ext cx="5608516" cy="3848335"/>
          </a:xfrm>
        </p:spPr>
        <p:txBody>
          <a:bodyPr numCol="1" spcCol="457200">
            <a:normAutofit lnSpcReduction="10000"/>
          </a:bodyPr>
          <a:lstStyle/>
          <a:p>
            <a:pPr marL="342900" indent="-342900">
              <a:buFont typeface="Arial" panose="020B0604020202020204" pitchFamily="34" charset="0"/>
              <a:buChar char="•"/>
            </a:pPr>
            <a:r>
              <a:rPr lang="en-US" sz="2400" dirty="0"/>
              <a:t>Hands-on learning environment</a:t>
            </a:r>
          </a:p>
          <a:p>
            <a:pPr marL="342900" indent="-342900">
              <a:buFont typeface="Arial" panose="020B0604020202020204" pitchFamily="34" charset="0"/>
              <a:buChar char="•"/>
            </a:pPr>
            <a:r>
              <a:rPr lang="en-US" sz="2400" dirty="0"/>
              <a:t>Practice prepared and impromptu speeches</a:t>
            </a:r>
          </a:p>
          <a:p>
            <a:pPr marL="342900" indent="-342900">
              <a:buFont typeface="Arial" panose="020B0604020202020204" pitchFamily="34" charset="0"/>
              <a:buChar char="•"/>
            </a:pPr>
            <a:r>
              <a:rPr lang="en-US" sz="2400" dirty="0"/>
              <a:t>Receive feedback and evaluations </a:t>
            </a:r>
            <a:br>
              <a:rPr lang="en-US" sz="2400" dirty="0"/>
            </a:br>
            <a:r>
              <a:rPr lang="en-US" sz="2400" dirty="0"/>
              <a:t>in a supportive environment</a:t>
            </a:r>
          </a:p>
          <a:p>
            <a:pPr marL="342900" indent="-342900">
              <a:buFont typeface="Arial" panose="020B0604020202020204" pitchFamily="34" charset="0"/>
              <a:buChar char="•"/>
            </a:pPr>
            <a:r>
              <a:rPr lang="en-US" sz="2400" dirty="0"/>
              <a:t>Opportunities to lead at every meeting</a:t>
            </a:r>
          </a:p>
          <a:p>
            <a:pPr marL="342900" indent="-342900">
              <a:buFont typeface="Arial" panose="020B0604020202020204" pitchFamily="34" charset="0"/>
              <a:buChar char="•"/>
            </a:pPr>
            <a:r>
              <a:rPr lang="en-US" sz="2400" dirty="0"/>
              <a:t>Access to a mentor</a:t>
            </a:r>
          </a:p>
          <a:p>
            <a:pPr marL="342900" indent="-342900">
              <a:buFont typeface="Arial" panose="020B0604020202020204" pitchFamily="34" charset="0"/>
              <a:buChar char="•"/>
            </a:pPr>
            <a:r>
              <a:rPr lang="en-US" sz="2400" dirty="0"/>
              <a:t>Meetings held in person, online, </a:t>
            </a:r>
            <a:br>
              <a:rPr lang="en-US" sz="2400" dirty="0"/>
            </a:br>
            <a:r>
              <a:rPr lang="en-US" sz="2400" dirty="0"/>
              <a:t>or both</a:t>
            </a:r>
          </a:p>
        </p:txBody>
      </p:sp>
      <p:sp>
        <p:nvSpPr>
          <p:cNvPr id="5" name="Picture Placeholder 4">
            <a:extLst>
              <a:ext uri="{FF2B5EF4-FFF2-40B4-BE49-F238E27FC236}">
                <a16:creationId xmlns:a16="http://schemas.microsoft.com/office/drawing/2014/main" id="{8E2FB7DF-ED14-1047-9EF4-6A05470B5D4F}"/>
              </a:ext>
            </a:extLst>
          </p:cNvPr>
          <p:cNvSpPr>
            <a:spLocks noGrp="1"/>
          </p:cNvSpPr>
          <p:nvPr>
            <p:ph type="pic" sz="quarter" idx="11"/>
          </p:nvPr>
        </p:nvSpPr>
        <p:spPr/>
      </p:sp>
      <p:pic>
        <p:nvPicPr>
          <p:cNvPr id="12" name="Picture 11"/>
          <p:cNvPicPr>
            <a:picLocks noChangeAspect="1"/>
          </p:cNvPicPr>
          <p:nvPr/>
        </p:nvPicPr>
        <p:blipFill rotWithShape="1">
          <a:blip r:embed="rId3"/>
          <a:srcRect l="16585" r="37032" b="28975"/>
          <a:stretch/>
        </p:blipFill>
        <p:spPr>
          <a:xfrm>
            <a:off x="6096000" y="0"/>
            <a:ext cx="6096000" cy="6217920"/>
          </a:xfrm>
          <a:prstGeom prst="roundRect">
            <a:avLst>
              <a:gd name="adj" fmla="val 0"/>
            </a:avLst>
          </a:prstGeom>
        </p:spPr>
      </p:pic>
    </p:spTree>
    <p:extLst>
      <p:ext uri="{BB962C8B-B14F-4D97-AF65-F5344CB8AC3E}">
        <p14:creationId xmlns:p14="http://schemas.microsoft.com/office/powerpoint/2010/main" val="30196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Pathways learning experience?</a:t>
            </a:r>
          </a:p>
        </p:txBody>
      </p:sp>
      <p:sp>
        <p:nvSpPr>
          <p:cNvPr id="8" name="Content Placeholder 2"/>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Pathways is Toastmasters’ education program</a:t>
            </a:r>
          </a:p>
          <a:p>
            <a:pPr marL="342900" indent="-342900">
              <a:buFont typeface="Arial" panose="020B0604020202020204" pitchFamily="34" charset="0"/>
              <a:buChar char="•"/>
            </a:pPr>
            <a:r>
              <a:rPr lang="en-US" sz="2400" dirty="0"/>
              <a:t>Each member receives one free path to start</a:t>
            </a:r>
          </a:p>
          <a:p>
            <a:pPr marL="342900" indent="-342900">
              <a:buFont typeface="Arial" panose="020B0604020202020204" pitchFamily="34" charset="0"/>
              <a:buChar char="•"/>
            </a:pPr>
            <a:r>
              <a:rPr lang="en-US" sz="2400" dirty="0"/>
              <a:t>Choose from 11 paths based on individual goals</a:t>
            </a:r>
          </a:p>
          <a:p>
            <a:pPr marL="342900" indent="-342900">
              <a:buFont typeface="Arial" panose="020B0604020202020204" pitchFamily="34" charset="0"/>
              <a:buChar char="•"/>
            </a:pPr>
            <a:r>
              <a:rPr lang="en-US" sz="2400" dirty="0"/>
              <a:t>Use Pathways online </a:t>
            </a:r>
          </a:p>
          <a:p>
            <a:pPr marL="342900" indent="-342900">
              <a:buFont typeface="Arial" panose="020B0604020202020204" pitchFamily="34" charset="0"/>
              <a:buChar char="•"/>
            </a:pPr>
            <a:r>
              <a:rPr lang="en-US" sz="2400" dirty="0"/>
              <a:t>Work at your own pace</a:t>
            </a:r>
          </a:p>
          <a:p>
            <a:pPr marL="342900" indent="-342900">
              <a:buFont typeface="Arial" panose="020B0604020202020204" pitchFamily="34" charset="0"/>
              <a:buChar char="•"/>
            </a:pPr>
            <a:r>
              <a:rPr lang="en-US" sz="2400" dirty="0"/>
              <a:t>Build professional skills</a:t>
            </a:r>
          </a:p>
        </p:txBody>
      </p:sp>
      <p:sp>
        <p:nvSpPr>
          <p:cNvPr id="4" name="Picture Placeholder 3">
            <a:extLst>
              <a:ext uri="{FF2B5EF4-FFF2-40B4-BE49-F238E27FC236}">
                <a16:creationId xmlns:a16="http://schemas.microsoft.com/office/drawing/2014/main" id="{6EAAA048-758A-4747-8382-FF670A69EE24}"/>
              </a:ext>
            </a:extLst>
          </p:cNvPr>
          <p:cNvSpPr>
            <a:spLocks noGrp="1"/>
          </p:cNvSpPr>
          <p:nvPr>
            <p:ph type="pic" sz="quarter" idx="11"/>
          </p:nvPr>
        </p:nvSpPr>
        <p:spPr/>
      </p:sp>
      <p:pic>
        <p:nvPicPr>
          <p:cNvPr id="7" name="Picture 6"/>
          <p:cNvPicPr>
            <a:picLocks noChangeAspect="1"/>
          </p:cNvPicPr>
          <p:nvPr/>
        </p:nvPicPr>
        <p:blipFill rotWithShape="1">
          <a:blip r:embed="rId3"/>
          <a:srcRect l="3523" r="12734"/>
          <a:stretch/>
        </p:blipFill>
        <p:spPr>
          <a:xfrm>
            <a:off x="6096000" y="-1"/>
            <a:ext cx="6096000" cy="6217919"/>
          </a:xfrm>
          <a:prstGeom prst="roundRect">
            <a:avLst>
              <a:gd name="adj" fmla="val 0"/>
            </a:avLst>
          </a:prstGeom>
        </p:spPr>
      </p:pic>
    </p:spTree>
    <p:extLst>
      <p:ext uri="{BB962C8B-B14F-4D97-AF65-F5344CB8AC3E}">
        <p14:creationId xmlns:p14="http://schemas.microsoft.com/office/powerpoint/2010/main" val="246996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sp>
        <p:nvSpPr>
          <p:cNvPr id="5" name="TextBox 4"/>
          <p:cNvSpPr txBox="1"/>
          <p:nvPr/>
        </p:nvSpPr>
        <p:spPr>
          <a:xfrm>
            <a:off x="5588000" y="7837714"/>
            <a:ext cx="184666" cy="369332"/>
          </a:xfrm>
          <a:prstGeom prst="rect">
            <a:avLst/>
          </a:prstGeom>
          <a:noFill/>
        </p:spPr>
        <p:txBody>
          <a:bodyPr wrap="none" rtlCol="0">
            <a:spAutoFit/>
          </a:bodyPr>
          <a:lstStyle/>
          <a:p>
            <a:endParaRPr lang="en-US"/>
          </a:p>
        </p:txBody>
      </p:sp>
      <p:pic>
        <p:nvPicPr>
          <p:cNvPr id="4" name="Picture 3" descr="Pathways Chart@2x.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1163" y="618310"/>
            <a:ext cx="6318250" cy="6318250"/>
          </a:xfrm>
          <a:prstGeom prst="rect">
            <a:avLst/>
          </a:prstGeom>
        </p:spPr>
      </p:pic>
    </p:spTree>
    <p:extLst>
      <p:ext uri="{BB962C8B-B14F-4D97-AF65-F5344CB8AC3E}">
        <p14:creationId xmlns:p14="http://schemas.microsoft.com/office/powerpoint/2010/main" val="329788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into Pathways</a:t>
            </a:r>
          </a:p>
        </p:txBody>
      </p:sp>
      <p:pic>
        <p:nvPicPr>
          <p:cNvPr id="4" name="Picture 3" descr="Graphical user interface, text, application&#10;&#10;Description automatically generated">
            <a:extLst>
              <a:ext uri="{FF2B5EF4-FFF2-40B4-BE49-F238E27FC236}">
                <a16:creationId xmlns:a16="http://schemas.microsoft.com/office/drawing/2014/main" id="{51482CA6-5544-B64E-91E1-CB970EDCE4D1}"/>
              </a:ext>
            </a:extLst>
          </p:cNvPr>
          <p:cNvPicPr>
            <a:picLocks noChangeAspect="1"/>
          </p:cNvPicPr>
          <p:nvPr/>
        </p:nvPicPr>
        <p:blipFill>
          <a:blip r:embed="rId3"/>
          <a:stretch>
            <a:fillRect/>
          </a:stretch>
        </p:blipFill>
        <p:spPr>
          <a:xfrm>
            <a:off x="3116580" y="1539591"/>
            <a:ext cx="8333740" cy="490711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835D246-D966-174A-A5A3-B68B2E90BA96}"/>
              </a:ext>
            </a:extLst>
          </p:cNvPr>
          <p:cNvPicPr>
            <a:picLocks noChangeAspect="1"/>
          </p:cNvPicPr>
          <p:nvPr/>
        </p:nvPicPr>
        <p:blipFill>
          <a:blip r:embed="rId4"/>
          <a:stretch>
            <a:fillRect/>
          </a:stretch>
        </p:blipFill>
        <p:spPr>
          <a:xfrm>
            <a:off x="843280" y="1534159"/>
            <a:ext cx="1946339" cy="4917981"/>
          </a:xfrm>
          <a:prstGeom prst="rect">
            <a:avLst/>
          </a:prstGeom>
        </p:spPr>
      </p:pic>
    </p:spTree>
    <p:extLst>
      <p:ext uri="{BB962C8B-B14F-4D97-AF65-F5344CB8AC3E}">
        <p14:creationId xmlns:p14="http://schemas.microsoft.com/office/powerpoint/2010/main" val="280117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a:t>
            </a:r>
          </a:p>
        </p:txBody>
      </p:sp>
      <p:sp>
        <p:nvSpPr>
          <p:cNvPr id="4" name="Content Placeholder 3">
            <a:extLst>
              <a:ext uri="{FF2B5EF4-FFF2-40B4-BE49-F238E27FC236}">
                <a16:creationId xmlns:a16="http://schemas.microsoft.com/office/drawing/2014/main" id="{B91DB8AE-DD79-224F-8E2D-8B0ED98A13DB}"/>
              </a:ext>
            </a:extLst>
          </p:cNvPr>
          <p:cNvSpPr>
            <a:spLocks noGrp="1"/>
          </p:cNvSpPr>
          <p:nvPr>
            <p:ph idx="1"/>
          </p:nvPr>
        </p:nvSpPr>
        <p:spPr/>
        <p:txBody>
          <a:bodyPr/>
          <a:lstStyle/>
          <a:p>
            <a:r>
              <a:rPr lang="en-US" dirty="0"/>
              <a:t>Toastmasters is ongoing and affordable</a:t>
            </a:r>
          </a:p>
          <a:p>
            <a:r>
              <a:rPr lang="en-US" dirty="0"/>
              <a:t>Most cost-effective way to learn</a:t>
            </a:r>
          </a:p>
          <a:p>
            <a:r>
              <a:rPr lang="en-US" dirty="0"/>
              <a:t>Learning occurs locally, virtually, or both</a:t>
            </a:r>
          </a:p>
          <a:p>
            <a:r>
              <a:rPr lang="en-US" dirty="0"/>
              <a:t>$125 USD charter fee</a:t>
            </a:r>
          </a:p>
          <a:p>
            <a:r>
              <a:rPr lang="en-US" dirty="0"/>
              <a:t>$20 USD new-member fee per person</a:t>
            </a:r>
          </a:p>
          <a:p>
            <a:r>
              <a:rPr lang="en-US" dirty="0"/>
              <a:t>$60 USD six months’ membership dues per person</a:t>
            </a:r>
          </a:p>
          <a:p>
            <a:pPr marL="0" indent="0">
              <a:buNone/>
            </a:pPr>
            <a:endParaRPr lang="en-US" dirty="0"/>
          </a:p>
        </p:txBody>
      </p:sp>
    </p:spTree>
    <p:extLst>
      <p:ext uri="{BB962C8B-B14F-4D97-AF65-F5344CB8AC3E}">
        <p14:creationId xmlns:p14="http://schemas.microsoft.com/office/powerpoint/2010/main" val="419387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Toastmasters is here to help</a:t>
            </a:r>
          </a:p>
        </p:txBody>
      </p:sp>
      <p:sp>
        <p:nvSpPr>
          <p:cNvPr id="3" name="Content Placeholder 2"/>
          <p:cNvSpPr>
            <a:spLocks noGrp="1"/>
          </p:cNvSpPr>
          <p:nvPr>
            <p:ph idx="1"/>
          </p:nvPr>
        </p:nvSpPr>
        <p:spPr/>
        <p:txBody>
          <a:bodyPr>
            <a:normAutofit/>
          </a:bodyPr>
          <a:lstStyle/>
          <a:p>
            <a:r>
              <a:rPr lang="en-US" dirty="0"/>
              <a:t>Club mentors assist new clubs for six months</a:t>
            </a:r>
          </a:p>
          <a:p>
            <a:r>
              <a:rPr lang="en-US" dirty="0"/>
              <a:t>You’ll receive the step-by-step guide </a:t>
            </a:r>
            <a:r>
              <a:rPr lang="en-US" i="1" dirty="0"/>
              <a:t>How to Build A Toastmasters Club</a:t>
            </a:r>
          </a:p>
          <a:p>
            <a:r>
              <a:rPr lang="en-US" dirty="0"/>
              <a:t>Each new club receives a charter kit with essential materials</a:t>
            </a:r>
          </a:p>
          <a:p>
            <a:r>
              <a:rPr lang="en-US" dirty="0"/>
              <a:t>District conferences</a:t>
            </a:r>
          </a:p>
          <a:p>
            <a:pPr lvl="0"/>
            <a:r>
              <a:rPr lang="en-US" dirty="0"/>
              <a:t>Access to Member Services support staff</a:t>
            </a:r>
          </a:p>
          <a:p>
            <a:r>
              <a:rPr lang="en-US" dirty="0"/>
              <a:t>Visit </a:t>
            </a:r>
            <a:r>
              <a:rPr lang="en-US" b="1" dirty="0" err="1"/>
              <a:t>www.toastmasters.org</a:t>
            </a:r>
            <a:r>
              <a:rPr lang="en-US" b="1" dirty="0"/>
              <a:t> </a:t>
            </a:r>
            <a:r>
              <a:rPr lang="en-US" dirty="0"/>
              <a:t>for more tools and resources</a:t>
            </a:r>
          </a:p>
        </p:txBody>
      </p:sp>
    </p:spTree>
    <p:extLst>
      <p:ext uri="{BB962C8B-B14F-4D97-AF65-F5344CB8AC3E}">
        <p14:creationId xmlns:p14="http://schemas.microsoft.com/office/powerpoint/2010/main" val="29854053"/>
      </p:ext>
    </p:extLst>
  </p:cSld>
  <p:clrMapOvr>
    <a:masterClrMapping/>
  </p:clrMapOvr>
</p:sld>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B2711F6-328C-E245-95D1-571D2E11DBFD}" vid="{EE5DBBF0-4BB4-784D-81B3-31040CDF4335}"/>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B2711F6-328C-E245-95D1-571D2E11DBFD}" vid="{60A0540D-10A0-D74A-B1DC-915144F8C7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1995FE60004149AC33DA6DFF6C6BB2" ma:contentTypeVersion="16" ma:contentTypeDescription="Create a new document." ma:contentTypeScope="" ma:versionID="8f6a584d48894ecd817324312fb1baf8">
  <xsd:schema xmlns:xsd="http://www.w3.org/2001/XMLSchema" xmlns:xs="http://www.w3.org/2001/XMLSchema" xmlns:p="http://schemas.microsoft.com/office/2006/metadata/properties" xmlns:ns2="5cf76712-a068-4b30-90a4-91868e0ff842" xmlns:ns3="58b4b267-c04b-4b54-95ef-7c2295e60f7b" targetNamespace="http://schemas.microsoft.com/office/2006/metadata/properties" ma:root="true" ma:fieldsID="cd8ca10a37f472537ba03519be9b36cb" ns2:_="" ns3:_="">
    <xsd:import namespace="5cf76712-a068-4b30-90a4-91868e0ff842"/>
    <xsd:import namespace="58b4b267-c04b-4b54-95ef-7c2295e60f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f76712-a068-4b30-90a4-91868e0ff8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3c1ae6-fb4c-46f0-9f45-decf50a5309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b4b267-c04b-4b54-95ef-7c2295e60f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519d2e-07f9-4991-8472-6b52dc2354d7}" ma:internalName="TaxCatchAll" ma:showField="CatchAllData" ma:web="58b4b267-c04b-4b54-95ef-7c2295e60f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cf76712-a068-4b30-90a4-91868e0ff842">
      <Terms xmlns="http://schemas.microsoft.com/office/infopath/2007/PartnerControls"/>
    </lcf76f155ced4ddcb4097134ff3c332f>
    <TaxCatchAll xmlns="58b4b267-c04b-4b54-95ef-7c2295e60f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9E73AD-A75C-432C-B7A2-F017F2791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f76712-a068-4b30-90a4-91868e0ff842"/>
    <ds:schemaRef ds:uri="58b4b267-c04b-4b54-95ef-7c2295e60f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19AF1C-597D-4C53-A745-6803C5B1338D}">
  <ds:schemaRefs>
    <ds:schemaRef ds:uri="http://schemas.microsoft.com/office/2006/metadata/properties"/>
    <ds:schemaRef ds:uri="http://schemas.microsoft.com/office/infopath/2007/PartnerControls"/>
    <ds:schemaRef ds:uri="5cf76712-a068-4b30-90a4-91868e0ff842"/>
    <ds:schemaRef ds:uri="58b4b267-c04b-4b54-95ef-7c2295e60f7b"/>
  </ds:schemaRefs>
</ds:datastoreItem>
</file>

<file path=customXml/itemProps3.xml><?xml version="1.0" encoding="utf-8"?>
<ds:datastoreItem xmlns:ds="http://schemas.openxmlformats.org/officeDocument/2006/customXml" ds:itemID="{C1F79CE7-5996-4384-8FE6-E1FC5C68C6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Toastmasters Theme Light Mode</Template>
  <TotalTime>313</TotalTime>
  <Words>1508</Words>
  <Application>Microsoft Macintosh PowerPoint</Application>
  <PresentationFormat>Widescreen</PresentationFormat>
  <Paragraphs>73</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Myriad Pro</vt:lpstr>
      <vt:lpstr>Myriad Pro Light</vt:lpstr>
      <vt:lpstr>Toastmasters Theme Light Mode</vt:lpstr>
      <vt:lpstr>Toastmasters Theme Dark Mode</vt:lpstr>
      <vt:lpstr>Toastmasters In Your Community</vt:lpstr>
      <vt:lpstr>What is Toastmasters?</vt:lpstr>
      <vt:lpstr>Members will learn to:</vt:lpstr>
      <vt:lpstr>The Toastmasters club experience</vt:lpstr>
      <vt:lpstr>What is the Pathways learning experience?</vt:lpstr>
      <vt:lpstr>A glimpse into Pathways</vt:lpstr>
      <vt:lpstr>A closer look into Pathways</vt:lpstr>
      <vt:lpstr>Getting started</vt:lpstr>
      <vt:lpstr>Toastmasters is here to help</vt:lpstr>
      <vt:lpstr>Start your club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Toastmasters In Your Community</dc:title>
  <dc:creator>Ciara Bourne</dc:creator>
  <cp:lastModifiedBy>Rob Ingram</cp:lastModifiedBy>
  <cp:revision>10</cp:revision>
  <cp:lastPrinted>2023-08-10T15:18:18Z</cp:lastPrinted>
  <dcterms:created xsi:type="dcterms:W3CDTF">2022-02-08T15:10:30Z</dcterms:created>
  <dcterms:modified xsi:type="dcterms:W3CDTF">2023-08-10T15:18:21Z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0x010100121995FE60004149AC33DA6DFF6C6BB2</vt:lpwstr>
  </property>
  <property fmtid="{D5CDD505-2E9C-101B-9397-08002B2CF9AE}" pid="3" name="MediaServiceImageTags">
    <vt:lpwstr/>
  </property>
</Properties>
</file>