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5"/>
  </p:notesMasterIdLst>
  <p:handoutMasterIdLst>
    <p:handoutMasterId r:id="rId16"/>
  </p:handoutMasterIdLst>
  <p:sldIdLst>
    <p:sldId id="388" r:id="rId3"/>
    <p:sldId id="389" r:id="rId4"/>
    <p:sldId id="420" r:id="rId5"/>
    <p:sldId id="408" r:id="rId6"/>
    <p:sldId id="401" r:id="rId7"/>
    <p:sldId id="414" r:id="rId8"/>
    <p:sldId id="392" r:id="rId9"/>
    <p:sldId id="404" r:id="rId10"/>
    <p:sldId id="403" r:id="rId11"/>
    <p:sldId id="399" r:id="rId12"/>
    <p:sldId id="396"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879"/>
    <a:srgbClr val="497593"/>
    <a:srgbClr val="7B98B2"/>
    <a:srgbClr val="B3C3D3"/>
    <a:srgbClr val="004165"/>
    <a:srgbClr val="772432"/>
    <a:srgbClr val="FEEE9F"/>
    <a:srgbClr val="E5E5E5"/>
    <a:srgbClr val="F5F5F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67347"/>
  </p:normalViewPr>
  <p:slideViewPr>
    <p:cSldViewPr snapToGrid="0" snapToObjects="1">
      <p:cViewPr varScale="1">
        <p:scale>
          <a:sx n="84" d="100"/>
          <a:sy n="84" d="100"/>
        </p:scale>
        <p:origin x="2328" y="176"/>
      </p:cViewPr>
      <p:guideLst>
        <p:guide pos="3840"/>
        <p:guide orient="horz" pos="2160"/>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13" d="100"/>
          <a:sy n="113" d="100"/>
        </p:scale>
        <p:origin x="392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C9D09-BC51-0547-8061-502E4651F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6AA66-E75F-5A45-A404-AA76A4582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531EB2-73A0-FA47-BAAA-708AB1F5951E}" type="datetimeFigureOut">
              <a:rPr lang="en-US" smtClean="0"/>
              <a:t>10/3/23</a:t>
            </a:fld>
            <a:endParaRPr lang="en-US"/>
          </a:p>
        </p:txBody>
      </p:sp>
      <p:sp>
        <p:nvSpPr>
          <p:cNvPr id="4" name="Footer Placeholder 3">
            <a:extLst>
              <a:ext uri="{FF2B5EF4-FFF2-40B4-BE49-F238E27FC236}">
                <a16:creationId xmlns:a16="http://schemas.microsoft.com/office/drawing/2014/main" id="{7F9DD3CB-B03E-A64A-8C06-43C92C1464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6062FC-998E-9D40-87F4-D08C6744EB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C5D28-BBEE-2E44-8204-321441CB2069}" type="slidenum">
              <a:rPr lang="en-US" smtClean="0"/>
              <a:t>‹#›</a:t>
            </a:fld>
            <a:endParaRPr lang="en-US"/>
          </a:p>
        </p:txBody>
      </p:sp>
    </p:spTree>
    <p:extLst>
      <p:ext uri="{BB962C8B-B14F-4D97-AF65-F5344CB8AC3E}">
        <p14:creationId xmlns:p14="http://schemas.microsoft.com/office/powerpoint/2010/main" val="398501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*Give this presentation a personalized touch by adding in your club’s name above.*</a:t>
            </a:r>
          </a:p>
          <a:p>
            <a:endParaRPr lang="en-US"/>
          </a:p>
          <a:p>
            <a:r>
              <a:rPr lang="en-US"/>
              <a:t>Today, let’s talk about how Toastmasters can help you find your voice.</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3255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Clubs are inexpensive to join, and unlike other programs, the learning never stops. Toastmasters offers the most cost-effective way to learn and no other company offers what we offer in the same model. There is a one-time $20 USD fee for new members and then after that, membership costs are only $60 USD for six months. Our club also has an additional charge of *insert charge here*. Toastmasters allows you to break down barriers, while not breaking your budget. </a:t>
            </a:r>
            <a:r>
              <a:rPr lang="en-US" b="0" i="0" dirty="0">
                <a:solidFill>
                  <a:srgbClr val="222F3E"/>
                </a:solidFill>
                <a:effectLst/>
                <a:latin typeface="Open Sans" panose="020F0502020204030204" pitchFamily="34" charset="0"/>
              </a:rPr>
              <a:t>Meanwhile, other companies offer seminars with limited learning potential and cost nearly $2,000 USD.</a:t>
            </a:r>
            <a:endParaRPr lang="en-US" dirty="0">
              <a:solidFill>
                <a:srgbClr val="000000"/>
              </a:solidFill>
              <a:effectLst/>
              <a:latin typeface="Helvetica" pitchFamily="2" charset="0"/>
            </a:endParaRP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123070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*Note: use this slide to welcome your club member who will be presenting a speech at the meeting. Give time afterwards to have an evaluator evaluate their speech so prospective members can feel what the club experience is truly like. You may also take some time to partake in Table Topics. Make sure you call on some of your guests to speak!*</a:t>
            </a:r>
          </a:p>
        </p:txBody>
      </p:sp>
      <p:sp>
        <p:nvSpPr>
          <p:cNvPr id="4" name="Slide Number Placeholder 3"/>
          <p:cNvSpPr>
            <a:spLocks noGrp="1"/>
          </p:cNvSpPr>
          <p:nvPr>
            <p:ph type="sldNum" sz="quarter" idx="10"/>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396659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*Add your club’s VP Membership’s name. Feel free to add their contact information as well so guests can reach out to them with any questions or comments they have. *</a:t>
            </a:r>
          </a:p>
          <a:p>
            <a:br>
              <a:rPr lang="en-US" dirty="0">
                <a:solidFill>
                  <a:srgbClr val="000000"/>
                </a:solidFill>
                <a:effectLst/>
                <a:latin typeface="Helvetica" pitchFamily="2" charset="0"/>
              </a:rPr>
            </a:br>
            <a:endParaRPr lang="en-US" dirty="0">
              <a:solidFill>
                <a:srgbClr val="000000"/>
              </a:solidFill>
              <a:effectLst/>
              <a:latin typeface="Helvetica" pitchFamily="2" charset="0"/>
            </a:endParaRPr>
          </a:p>
          <a:p>
            <a:r>
              <a:rPr lang="en-US" dirty="0">
                <a:solidFill>
                  <a:srgbClr val="000000"/>
                </a:solidFill>
                <a:effectLst/>
                <a:latin typeface="Helvetica" pitchFamily="2" charset="0"/>
              </a:rPr>
              <a:t>Are you ready to join our club? Start by speaking with our Vice President Membership and completing the application. When you’re done, return the completed application with your dues and you’re ready to enjoy the numerous benefits of being a Toastmaster!</a:t>
            </a:r>
          </a:p>
        </p:txBody>
      </p:sp>
      <p:sp>
        <p:nvSpPr>
          <p:cNvPr id="4" name="Slide Number Placeholder 3"/>
          <p:cNvSpPr>
            <a:spLocks noGrp="1"/>
          </p:cNvSpPr>
          <p:nvPr>
            <p:ph type="sldNum" sz="quarter" idx="10"/>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165804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may have heard of Toastmasters before, and some may not have. Toastmasters is a worldwide nonprofit educational organization that empowers people to become more effective communicators and leaders. We are a network of </a:t>
            </a:r>
            <a:r>
              <a:rPr lang="en-US" dirty="0">
                <a:effectLst/>
                <a:latin typeface="Helvetica Neue" panose="02000503000000020004" pitchFamily="2" charset="0"/>
              </a:rPr>
              <a:t>approximately 270,000 members in more than 14,200 clubs in 148 countries.</a:t>
            </a:r>
            <a:r>
              <a:rPr lang="en-US" dirty="0"/>
              <a:t> Toastmasters International an effective provider </a:t>
            </a:r>
            <a:r>
              <a:rPr lang="en-US" sz="1200" dirty="0"/>
              <a:t>of dynamic, high-value, experiential communication and leadership skills.</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2759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Our club meets *insert how often your club meets*. The club is a self-paced, hands-on learning environment that provides you with opportunities to give both prepared and impromptu speeches. After you give your speech, you will receive honest, encouraging and structured evaluations and will have the ability to implement the feedback in a later speech. Each meeting has volunteer leadership roles, including the Toastmaster, Evaluator, Ah-Counter, and Grammarian. Plus, you will have access to a mentor, who can help and offer advice.</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The Pathways learning experience is Toastmasters’ education program. Pathways focuses on five core competencies and 11 specialized learning paths, with more to come. Each member receives one free path to start, and they are able to work on multiple paths at the same time. When you first log into Base Camp, which is the home of Pathways, you can take an assessment that will recommend three paths for you. You are free to choose any path you want! All resources and projects are available online or in print. Best of all, you can work at your own pace and along the way, you will build professional skills. The combination of the Pathways learning experience with the supportive environment found in our club is what makes Toastmasters such a powerful tool.</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*Pathways is available in Arabic, English, French, German, Japanese, Korean, Portuguese, Simplified Chinese, Spanish, Tamil, and Traditional Chinese. If any of these alternative languages apply to your club, mention their availability*</a:t>
            </a: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49747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Here’s a glimpse into what Pathways looks like, the current 11 paths and the five core competencies. The five core competencies are Public Speaking, Interpersonal Communication, Strategic Leadership, Management, and Confidence. Confidence is unique because it cannot be taught, but is gained in every path. In each path, you learn multiple competencies. For example, if you wanted to work on your Public Speaking, Interpersonal Communication, and Management, the Leadership Development path is right for you. Or, if you wanted to learn about Persuasive Influence, the core competencies you would learn are Public Speaking, Strategic Leadership, and Interpersonal Communication. In all of these paths, there are over 300 competencies you can learn. </a:t>
            </a: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42834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Here’s a preview of what the evaluation form looks like. You are evaluated on skills such as vocal variety, eye contact, gestures, and comfort level. Each skill has clearly outlined criteria that correspond to a number score, ranging from one to five. It is important to note that a score of three means that you met the criteria, did what you were supposed to do, and did it well. There’s also room for the evaluator to write any comments they have. These evaluations are a great tool to learn what areas you need to improve on and which you excel at, as well as allowing you to actually track your progress and growth.</a:t>
            </a:r>
          </a:p>
        </p:txBody>
      </p:sp>
      <p:sp>
        <p:nvSpPr>
          <p:cNvPr id="4" name="Slide Number Placeholder 3"/>
          <p:cNvSpPr>
            <a:spLocks noGrp="1"/>
          </p:cNvSpPr>
          <p:nvPr>
            <p:ph type="sldNum" sz="quarter" idx="5"/>
          </p:nvPr>
        </p:nvSpPr>
        <p:spPr/>
        <p:txBody>
          <a:bodyPr/>
          <a:lstStyle/>
          <a:p>
            <a:fld id="{B6847FC4-CAF1-6741-875A-C83F3721E6B6}" type="slidenum">
              <a:rPr lang="en-US" smtClean="0"/>
              <a:t>8</a:t>
            </a:fld>
            <a:endParaRPr lang="en-US"/>
          </a:p>
        </p:txBody>
      </p:sp>
    </p:spTree>
    <p:extLst>
      <p:ext uri="{BB962C8B-B14F-4D97-AF65-F5344CB8AC3E}">
        <p14:creationId xmlns:p14="http://schemas.microsoft.com/office/powerpoint/2010/main" val="415106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The learning doesn’t stop at the club. Active members receive a Toastmaster magazine subscription filled with guidance on public speaking, leadership, featured articles on fellow Toastmasters, and much more. Toastmasters offers the opportunity to compete in speech contests culminating in finalists competing in the World Championship of Public Speaking®. This contest is held at the Toastmasters International Convention, which also features education sessions and a chance to cast your club’s vote on important business matters at the Annual Business Meeting. We also provide District conferences, where you can meet fellow Toastmasters in the area and connect with them. You can find more helpful resources by visiting the Toastmasters website.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1596000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1317306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80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2 + running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609600"/>
            <a:ext cx="5323840" cy="1219200"/>
          </a:xfrm>
          <a:prstGeom prst="rect">
            <a:avLst/>
          </a:prstGeom>
        </p:spPr>
        <p:txBody>
          <a:bodyPr vert="horz"/>
          <a:lstStyle>
            <a:lvl1pPr>
              <a:defRPr sz="3000"/>
            </a:lvl1pPr>
          </a:lstStyle>
          <a:p>
            <a:r>
              <a:rPr lang="en-US" dirty="0"/>
              <a:t>Click to edit Master title style</a:t>
            </a:r>
            <a:br>
              <a:rPr lang="en-US" dirty="0"/>
            </a:br>
            <a:r>
              <a:rPr lang="en-US" dirty="0"/>
              <a:t>Click to edit Master title style</a:t>
            </a:r>
          </a:p>
        </p:txBody>
      </p:sp>
      <p:sp>
        <p:nvSpPr>
          <p:cNvPr id="3" name="Text Placeholder 23"/>
          <p:cNvSpPr>
            <a:spLocks noGrp="1"/>
          </p:cNvSpPr>
          <p:nvPr>
            <p:ph idx="1"/>
          </p:nvPr>
        </p:nvSpPr>
        <p:spPr>
          <a:xfrm>
            <a:off x="609600" y="2061355"/>
            <a:ext cx="10972800" cy="4470400"/>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cxnSp>
        <p:nvCxnSpPr>
          <p:cNvPr id="4" name="Straight Connector 3"/>
          <p:cNvCxnSpPr/>
          <p:nvPr userDrawn="1"/>
        </p:nvCxnSpPr>
        <p:spPr>
          <a:xfrm>
            <a:off x="406400" y="17137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147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a:bodyPr>
          <a:lstStyle/>
          <a:p>
            <a:r>
              <a:rPr lang="en-US"/>
              <a:t>Find Your Voice</a:t>
            </a:r>
          </a:p>
        </p:txBody>
      </p:sp>
      <p:sp>
        <p:nvSpPr>
          <p:cNvPr id="21" name="Content Placeholder 20"/>
          <p:cNvSpPr>
            <a:spLocks noGrp="1"/>
          </p:cNvSpPr>
          <p:nvPr>
            <p:ph type="subTitle" idx="1"/>
          </p:nvPr>
        </p:nvSpPr>
        <p:spPr/>
        <p:txBody>
          <a:bodyPr/>
          <a:lstStyle/>
          <a:p>
            <a:r>
              <a:rPr lang="en-US"/>
              <a:t>What joining [Insert Club Name Here] can do for you!</a:t>
            </a:r>
          </a:p>
        </p:txBody>
      </p:sp>
    </p:spTree>
    <p:extLst>
      <p:ext uri="{BB962C8B-B14F-4D97-AF65-F5344CB8AC3E}">
        <p14:creationId xmlns:p14="http://schemas.microsoft.com/office/powerpoint/2010/main" val="230051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 barriers, not your budget</a:t>
            </a:r>
          </a:p>
        </p:txBody>
      </p:sp>
      <p:sp>
        <p:nvSpPr>
          <p:cNvPr id="3" name="Content Placeholder 2"/>
          <p:cNvSpPr>
            <a:spLocks noGrp="1"/>
          </p:cNvSpPr>
          <p:nvPr>
            <p:ph sz="half" idx="1"/>
          </p:nvPr>
        </p:nvSpPr>
        <p:spPr/>
        <p:txBody>
          <a:bodyPr>
            <a:normAutofit/>
          </a:bodyPr>
          <a:lstStyle/>
          <a:p>
            <a:pPr>
              <a:lnSpc>
                <a:spcPct val="100000"/>
              </a:lnSpc>
            </a:pPr>
            <a:r>
              <a:rPr lang="en-US" sz="2600" dirty="0"/>
              <a:t>Compared to conferences and seminars, Toastmasters is ongoing and affordable</a:t>
            </a:r>
          </a:p>
          <a:p>
            <a:pPr>
              <a:lnSpc>
                <a:spcPct val="100000"/>
              </a:lnSpc>
            </a:pPr>
            <a:r>
              <a:rPr lang="en-US" sz="2600" dirty="0"/>
              <a:t>Most cost-effective way to learn</a:t>
            </a:r>
          </a:p>
          <a:p>
            <a:pPr>
              <a:lnSpc>
                <a:spcPct val="100000"/>
              </a:lnSpc>
            </a:pPr>
            <a:r>
              <a:rPr lang="en-US" sz="2600" dirty="0"/>
              <a:t>$20 USD new-member fee </a:t>
            </a:r>
            <a:br>
              <a:rPr lang="en-US" sz="2600" dirty="0"/>
            </a:br>
            <a:r>
              <a:rPr lang="en-US" sz="2600" dirty="0"/>
              <a:t>per person</a:t>
            </a:r>
          </a:p>
        </p:txBody>
      </p:sp>
      <p:sp>
        <p:nvSpPr>
          <p:cNvPr id="4" name="Content Placeholder 3">
            <a:extLst>
              <a:ext uri="{FF2B5EF4-FFF2-40B4-BE49-F238E27FC236}">
                <a16:creationId xmlns:a16="http://schemas.microsoft.com/office/drawing/2014/main" id="{17B94EA4-C7F2-1A48-B0D6-04927599B1A5}"/>
              </a:ext>
            </a:extLst>
          </p:cNvPr>
          <p:cNvSpPr>
            <a:spLocks noGrp="1"/>
          </p:cNvSpPr>
          <p:nvPr>
            <p:ph sz="half" idx="2"/>
          </p:nvPr>
        </p:nvSpPr>
        <p:spPr/>
        <p:txBody>
          <a:bodyPr>
            <a:normAutofit/>
          </a:bodyPr>
          <a:lstStyle/>
          <a:p>
            <a:pPr>
              <a:lnSpc>
                <a:spcPct val="100000"/>
              </a:lnSpc>
            </a:pPr>
            <a:r>
              <a:rPr lang="en-US" sz="2600" dirty="0"/>
              <a:t>$60 USD six months’ membership dues per person</a:t>
            </a:r>
          </a:p>
          <a:p>
            <a:pPr>
              <a:lnSpc>
                <a:spcPct val="100000"/>
              </a:lnSpc>
            </a:pPr>
            <a:r>
              <a:rPr lang="en-US" sz="2600" dirty="0">
                <a:latin typeface="Arial" panose="020B0604020202020204" pitchFamily="34" charset="0"/>
                <a:cs typeface="Arial" panose="020B0604020202020204" pitchFamily="34" charset="0"/>
              </a:rPr>
              <a:t>[Insert any additional club dues]</a:t>
            </a:r>
          </a:p>
          <a:p>
            <a:r>
              <a:rPr lang="en-US" sz="2600" dirty="0">
                <a:solidFill>
                  <a:srgbClr val="000000"/>
                </a:solidFill>
                <a:effectLst/>
                <a:latin typeface="Arial" panose="020B0604020202020204" pitchFamily="34" charset="0"/>
                <a:cs typeface="Arial" panose="020B0604020202020204" pitchFamily="34" charset="0"/>
              </a:rPr>
              <a:t>Other education training programs average $1,995 USD per person</a:t>
            </a:r>
          </a:p>
          <a:p>
            <a:pPr marL="0" indent="0">
              <a:lnSpc>
                <a:spcPct val="100000"/>
              </a:lnSpc>
              <a:buNone/>
            </a:pPr>
            <a:endParaRPr lang="en-US" sz="2600" dirty="0"/>
          </a:p>
        </p:txBody>
      </p:sp>
    </p:spTree>
    <p:extLst>
      <p:ext uri="{BB962C8B-B14F-4D97-AF65-F5344CB8AC3E}">
        <p14:creationId xmlns:p14="http://schemas.microsoft.com/office/powerpoint/2010/main" val="267895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preview of the club experience</a:t>
            </a:r>
          </a:p>
        </p:txBody>
      </p:sp>
      <p:sp>
        <p:nvSpPr>
          <p:cNvPr id="3" name="Content Placeholder 2"/>
          <p:cNvSpPr>
            <a:spLocks noGrp="1"/>
          </p:cNvSpPr>
          <p:nvPr>
            <p:ph idx="1"/>
          </p:nvPr>
        </p:nvSpPr>
        <p:spPr/>
        <p:txBody>
          <a:bodyPr>
            <a:normAutofit/>
          </a:bodyPr>
          <a:lstStyle/>
          <a:p>
            <a:r>
              <a:rPr lang="en-US" sz="2600" dirty="0"/>
              <a:t>[Presenter name]</a:t>
            </a:r>
          </a:p>
          <a:p>
            <a:r>
              <a:rPr lang="en-US" sz="2600" dirty="0"/>
              <a:t>[Speech topic or title]</a:t>
            </a:r>
          </a:p>
          <a:p>
            <a:r>
              <a:rPr lang="en-US" sz="2600" dirty="0"/>
              <a:t>[How long in Toastmasters?]</a:t>
            </a:r>
          </a:p>
          <a:p>
            <a:r>
              <a:rPr lang="en-US" sz="2600" dirty="0"/>
              <a:t>[Any leadership roles held?]</a:t>
            </a:r>
          </a:p>
          <a:p>
            <a:pPr>
              <a:lnSpc>
                <a:spcPct val="100000"/>
              </a:lnSpc>
            </a:pPr>
            <a:r>
              <a:rPr lang="en-US" sz="2600" dirty="0"/>
              <a:t>[Recognition status]</a:t>
            </a:r>
          </a:p>
        </p:txBody>
      </p:sp>
    </p:spTree>
    <p:extLst>
      <p:ext uri="{BB962C8B-B14F-4D97-AF65-F5344CB8AC3E}">
        <p14:creationId xmlns:p14="http://schemas.microsoft.com/office/powerpoint/2010/main" val="395895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Ready to join? </a:t>
            </a:r>
            <a:br>
              <a:rPr lang="en-US" dirty="0"/>
            </a:br>
            <a:r>
              <a:rPr lang="en-US" dirty="0"/>
              <a:t>Here’s how!</a:t>
            </a:r>
          </a:p>
        </p:txBody>
      </p:sp>
      <p:sp>
        <p:nvSpPr>
          <p:cNvPr id="3" name="Content Placeholder 2"/>
          <p:cNvSpPr>
            <a:spLocks noGrp="1"/>
          </p:cNvSpPr>
          <p:nvPr>
            <p:ph type="body" sz="half" idx="2"/>
          </p:nvPr>
        </p:nvSpPr>
        <p:spPr/>
        <p:txBody>
          <a:bodyPr>
            <a:normAutofit/>
          </a:bodyPr>
          <a:lstStyle/>
          <a:p>
            <a:pPr marL="342900" indent="-342900">
              <a:lnSpc>
                <a:spcPct val="100000"/>
              </a:lnSpc>
              <a:buFont typeface="Arial" panose="020B0604020202020204" pitchFamily="34" charset="0"/>
              <a:buChar char="•"/>
            </a:pPr>
            <a:r>
              <a:rPr lang="en-US" sz="2200" dirty="0"/>
              <a:t>Speak with the Vice President Membership, [Name of VP]</a:t>
            </a:r>
          </a:p>
          <a:p>
            <a:pPr marL="342900" indent="-342900">
              <a:lnSpc>
                <a:spcPct val="100000"/>
              </a:lnSpc>
              <a:buFont typeface="Arial" panose="020B0604020202020204" pitchFamily="34" charset="0"/>
              <a:buChar char="•"/>
            </a:pPr>
            <a:r>
              <a:rPr lang="en-US" sz="2200" dirty="0"/>
              <a:t>Complete the Application for Membership</a:t>
            </a:r>
          </a:p>
          <a:p>
            <a:pPr marL="342900" indent="-342900">
              <a:lnSpc>
                <a:spcPct val="100000"/>
              </a:lnSpc>
              <a:buFont typeface="Arial" panose="020B0604020202020204" pitchFamily="34" charset="0"/>
              <a:buChar char="•"/>
            </a:pPr>
            <a:r>
              <a:rPr lang="en-US" sz="2200" dirty="0"/>
              <a:t>Return the completed application </a:t>
            </a:r>
            <a:br>
              <a:rPr lang="en-US" sz="2200" dirty="0"/>
            </a:br>
            <a:r>
              <a:rPr lang="en-US" sz="2200" dirty="0"/>
              <a:t>with your dues to the Vice President Membership</a:t>
            </a:r>
          </a:p>
        </p:txBody>
      </p:sp>
      <p:sp>
        <p:nvSpPr>
          <p:cNvPr id="8" name="Picture Placeholder 7">
            <a:extLst>
              <a:ext uri="{FF2B5EF4-FFF2-40B4-BE49-F238E27FC236}">
                <a16:creationId xmlns:a16="http://schemas.microsoft.com/office/drawing/2014/main" id="{879AF9F8-2589-7C4E-A0AB-B413903A0F3D}"/>
              </a:ext>
            </a:extLst>
          </p:cNvPr>
          <p:cNvSpPr>
            <a:spLocks noGrp="1"/>
          </p:cNvSpPr>
          <p:nvPr>
            <p:ph type="pic" sz="quarter" idx="11"/>
          </p:nvPr>
        </p:nvSpPr>
        <p:spPr/>
      </p:sp>
      <p:pic>
        <p:nvPicPr>
          <p:cNvPr id="7" name="Picture 6" descr="Two people shaking hands at a Toastmasters club meeting.">
            <a:extLst>
              <a:ext uri="{FF2B5EF4-FFF2-40B4-BE49-F238E27FC236}">
                <a16:creationId xmlns:a16="http://schemas.microsoft.com/office/drawing/2014/main" id="{8361346B-B664-3A42-B110-10CE168B79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151" r="25831" b="406"/>
          <a:stretch/>
        </p:blipFill>
        <p:spPr>
          <a:xfrm>
            <a:off x="6096000" y="0"/>
            <a:ext cx="6096000" cy="6858000"/>
          </a:xfrm>
          <a:prstGeom prst="rect">
            <a:avLst/>
          </a:prstGeom>
        </p:spPr>
      </p:pic>
    </p:spTree>
    <p:extLst>
      <p:ext uri="{BB962C8B-B14F-4D97-AF65-F5344CB8AC3E}">
        <p14:creationId xmlns:p14="http://schemas.microsoft.com/office/powerpoint/2010/main" val="382828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a:t>What is Toastmasters?</a:t>
            </a:r>
          </a:p>
        </p:txBody>
      </p:sp>
      <p:sp>
        <p:nvSpPr>
          <p:cNvPr id="9" name="Content Placeholder 5"/>
          <p:cNvSpPr>
            <a:spLocks noGrp="1"/>
          </p:cNvSpPr>
          <p:nvPr>
            <p:ph type="body" sz="half" idx="2"/>
          </p:nvPr>
        </p:nvSpPr>
        <p:spPr>
          <a:xfrm>
            <a:off x="277934" y="1535080"/>
            <a:ext cx="5124383" cy="4332319"/>
          </a:xfrm>
          <a:prstGeom prst="rect">
            <a:avLst/>
          </a:prstGeom>
        </p:spPr>
        <p:txBody>
          <a:bodyPr>
            <a:normAutofit/>
          </a:bodyPr>
          <a:lstStyle/>
          <a:p>
            <a:pPr marL="285750" indent="-285750">
              <a:lnSpc>
                <a:spcPct val="100000"/>
              </a:lnSpc>
              <a:buFont typeface="Arial" panose="020B0604020202020204" pitchFamily="34" charset="0"/>
              <a:buChar char="•"/>
            </a:pPr>
            <a:r>
              <a:rPr lang="en-US" sz="2200" dirty="0"/>
              <a:t>A worldwide nonprofit educational organization that empowers people to become more effective communicators and leaders</a:t>
            </a:r>
          </a:p>
          <a:p>
            <a:pPr marL="285750" indent="-285750">
              <a:lnSpc>
                <a:spcPct val="100000"/>
              </a:lnSpc>
              <a:buFont typeface="Arial" panose="020B0604020202020204" pitchFamily="34" charset="0"/>
              <a:buChar char="•"/>
            </a:pPr>
            <a:r>
              <a:rPr lang="en-US" sz="2200" dirty="0"/>
              <a:t>A network of over </a:t>
            </a:r>
            <a:r>
              <a:rPr lang="en-US" sz="2200" b="1" dirty="0">
                <a:latin typeface="Arial" panose="020B0604020202020204" pitchFamily="34" charset="0"/>
                <a:cs typeface="Arial" panose="020B0604020202020204" pitchFamily="34" charset="0"/>
              </a:rPr>
              <a:t>270,000</a:t>
            </a:r>
            <a:r>
              <a:rPr lang="en-US" sz="2200" dirty="0"/>
              <a:t> members in more than </a:t>
            </a:r>
            <a:r>
              <a:rPr lang="en-US" sz="2200" b="1" dirty="0"/>
              <a:t>14,200</a:t>
            </a:r>
            <a:r>
              <a:rPr lang="en-US" sz="2200" dirty="0"/>
              <a:t> clubs across </a:t>
            </a:r>
            <a:br>
              <a:rPr lang="en-US" sz="2200" dirty="0"/>
            </a:br>
            <a:r>
              <a:rPr lang="en-US" sz="2200" b="1" dirty="0"/>
              <a:t>148</a:t>
            </a:r>
            <a:r>
              <a:rPr lang="en-US" sz="2200" dirty="0"/>
              <a:t> countries</a:t>
            </a:r>
          </a:p>
          <a:p>
            <a:pPr marL="285750" indent="-285750">
              <a:lnSpc>
                <a:spcPct val="100000"/>
              </a:lnSpc>
              <a:buFont typeface="Arial" panose="020B0604020202020204" pitchFamily="34" charset="0"/>
              <a:buChar char="•"/>
            </a:pPr>
            <a:r>
              <a:rPr lang="en-US" sz="2200" dirty="0"/>
              <a:t>An effective provider of dynamic, high-value, experiential communication and leadership skills development </a:t>
            </a:r>
          </a:p>
        </p:txBody>
      </p:sp>
      <p:sp>
        <p:nvSpPr>
          <p:cNvPr id="2" name="Picture Placeholder 1">
            <a:extLst>
              <a:ext uri="{FF2B5EF4-FFF2-40B4-BE49-F238E27FC236}">
                <a16:creationId xmlns:a16="http://schemas.microsoft.com/office/drawing/2014/main" id="{2A9C9149-B0B9-3F41-814F-494FA0731032}"/>
              </a:ext>
            </a:extLst>
          </p:cNvPr>
          <p:cNvSpPr>
            <a:spLocks noGrp="1"/>
          </p:cNvSpPr>
          <p:nvPr>
            <p:ph type="pic" sz="quarter" idx="11"/>
          </p:nvPr>
        </p:nvSpPr>
        <p:spPr/>
      </p:sp>
      <p:pic>
        <p:nvPicPr>
          <p:cNvPr id="7" name="Picture 6" descr="Toastmasters meeting with a man at the lectern.">
            <a:extLst>
              <a:ext uri="{FF2B5EF4-FFF2-40B4-BE49-F238E27FC236}">
                <a16:creationId xmlns:a16="http://schemas.microsoft.com/office/drawing/2014/main" id="{9AF661CE-4326-5E4E-9443-C7F2C0C7D8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78" r="29640"/>
          <a:stretch/>
        </p:blipFill>
        <p:spPr>
          <a:xfrm>
            <a:off x="6096000" y="0"/>
            <a:ext cx="6096000" cy="6858000"/>
          </a:xfrm>
          <a:prstGeom prst="roundRect">
            <a:avLst>
              <a:gd name="adj" fmla="val 0"/>
            </a:avLst>
          </a:prstGeom>
        </p:spPr>
      </p:pic>
    </p:spTree>
    <p:extLst>
      <p:ext uri="{BB962C8B-B14F-4D97-AF65-F5344CB8AC3E}">
        <p14:creationId xmlns:p14="http://schemas.microsoft.com/office/powerpoint/2010/main" val="254853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pic>
        <p:nvPicPr>
          <p:cNvPr id="6" name="Picture Placeholder 5" descr="A person holding a microphone in front of a crowd of people&#10;&#10;Description automatically generated">
            <a:extLst>
              <a:ext uri="{FF2B5EF4-FFF2-40B4-BE49-F238E27FC236}">
                <a16:creationId xmlns:a16="http://schemas.microsoft.com/office/drawing/2014/main" id="{FADB8A75-ACA7-0CF2-30B3-1830634EEF56}"/>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bright="14000"/>
                    </a14:imgEffect>
                  </a14:imgLayer>
                </a14:imgProps>
              </a:ext>
            </a:extLst>
          </a:blip>
          <a:srcRect l="11674" r="26873" b="5985"/>
          <a:stretch/>
        </p:blipFill>
        <p:spPr>
          <a:xfrm flipH="1">
            <a:off x="6096000" y="0"/>
            <a:ext cx="6099048" cy="6217920"/>
          </a:xfr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6C7C-4841-C94B-AD47-038B2D835AAB}"/>
              </a:ext>
            </a:extLst>
          </p:cNvPr>
          <p:cNvSpPr>
            <a:spLocks noGrp="1"/>
          </p:cNvSpPr>
          <p:nvPr>
            <p:ph type="title"/>
          </p:nvPr>
        </p:nvSpPr>
        <p:spPr/>
        <p:txBody>
          <a:bodyPr>
            <a:normAutofit/>
          </a:bodyPr>
          <a:lstStyle/>
          <a:p>
            <a:r>
              <a:rPr lang="en-US" dirty="0"/>
              <a:t>What is the Pathways learning experience?</a:t>
            </a:r>
          </a:p>
        </p:txBody>
      </p:sp>
      <p:sp>
        <p:nvSpPr>
          <p:cNvPr id="3" name="Content Placeholder 2">
            <a:extLst>
              <a:ext uri="{FF2B5EF4-FFF2-40B4-BE49-F238E27FC236}">
                <a16:creationId xmlns:a16="http://schemas.microsoft.com/office/drawing/2014/main" id="{AEE79A83-389F-2B4B-8F6D-AC092D4B0539}"/>
              </a:ext>
            </a:extLst>
          </p:cNvPr>
          <p:cNvSpPr>
            <a:spLocks noGrp="1"/>
          </p:cNvSpPr>
          <p:nvPr>
            <p:ph type="body" sz="half" idx="2"/>
          </p:nvPr>
        </p:nvSpPr>
        <p:spPr>
          <a:xfrm>
            <a:off x="277934" y="2019065"/>
            <a:ext cx="5071832" cy="3848335"/>
          </a:xfrm>
        </p:spPr>
        <p:txBody>
          <a:bodyPr>
            <a:normAutofit/>
          </a:bodyPr>
          <a:lstStyle/>
          <a:p>
            <a:pPr marL="342900" indent="-342900">
              <a:lnSpc>
                <a:spcPct val="100000"/>
              </a:lnSpc>
              <a:buFont typeface="Arial" panose="020B0604020202020204" pitchFamily="34" charset="0"/>
              <a:buChar char="•"/>
            </a:pPr>
            <a:r>
              <a:rPr lang="en-US" sz="2200" dirty="0"/>
              <a:t>Pathways is Toastmasters’ education program</a:t>
            </a:r>
          </a:p>
          <a:p>
            <a:pPr marL="342900" indent="-342900">
              <a:lnSpc>
                <a:spcPct val="100000"/>
              </a:lnSpc>
              <a:buFont typeface="Arial" panose="020B0604020202020204" pitchFamily="34" charset="0"/>
              <a:buChar char="•"/>
            </a:pPr>
            <a:r>
              <a:rPr lang="en-US" sz="2200" dirty="0"/>
              <a:t>Each member receives one free path to start</a:t>
            </a:r>
          </a:p>
          <a:p>
            <a:pPr marL="342900" indent="-342900">
              <a:lnSpc>
                <a:spcPct val="100000"/>
              </a:lnSpc>
              <a:buFont typeface="Arial" panose="020B0604020202020204" pitchFamily="34" charset="0"/>
              <a:buChar char="•"/>
            </a:pPr>
            <a:r>
              <a:rPr lang="en-US" sz="2200" dirty="0"/>
              <a:t>Choose from 11 paths based on your goals</a:t>
            </a:r>
          </a:p>
          <a:p>
            <a:pPr marL="342900" indent="-342900">
              <a:lnSpc>
                <a:spcPct val="100000"/>
              </a:lnSpc>
              <a:buFont typeface="Arial" panose="020B0604020202020204" pitchFamily="34" charset="0"/>
              <a:buChar char="•"/>
            </a:pPr>
            <a:r>
              <a:rPr lang="en-US" sz="2200" dirty="0"/>
              <a:t>Use Pathways online</a:t>
            </a:r>
          </a:p>
          <a:p>
            <a:pPr marL="342900" indent="-342900">
              <a:lnSpc>
                <a:spcPct val="100000"/>
              </a:lnSpc>
              <a:buFont typeface="Arial" panose="020B0604020202020204" pitchFamily="34" charset="0"/>
              <a:buChar char="•"/>
            </a:pPr>
            <a:r>
              <a:rPr lang="en-US" sz="2200" dirty="0"/>
              <a:t>Work at your own pace</a:t>
            </a:r>
          </a:p>
          <a:p>
            <a:pPr marL="342900" indent="-342900">
              <a:lnSpc>
                <a:spcPct val="100000"/>
              </a:lnSpc>
              <a:buFont typeface="Arial" panose="020B0604020202020204" pitchFamily="34" charset="0"/>
              <a:buChar char="•"/>
            </a:pPr>
            <a:r>
              <a:rPr lang="en-US" sz="2200" dirty="0"/>
              <a:t>Build professional skills</a:t>
            </a:r>
          </a:p>
        </p:txBody>
      </p:sp>
      <p:sp>
        <p:nvSpPr>
          <p:cNvPr id="9" name="Picture Placeholder 8">
            <a:extLst>
              <a:ext uri="{FF2B5EF4-FFF2-40B4-BE49-F238E27FC236}">
                <a16:creationId xmlns:a16="http://schemas.microsoft.com/office/drawing/2014/main" id="{E1B14BD2-7178-104E-B8F7-8CB622D48359}"/>
              </a:ext>
            </a:extLst>
          </p:cNvPr>
          <p:cNvSpPr>
            <a:spLocks noGrp="1"/>
          </p:cNvSpPr>
          <p:nvPr>
            <p:ph type="pic" sz="quarter" idx="11"/>
          </p:nvPr>
        </p:nvSpPr>
        <p:spPr/>
      </p:sp>
      <p:pic>
        <p:nvPicPr>
          <p:cNvPr id="4" name="Picture 3">
            <a:extLst>
              <a:ext uri="{FF2B5EF4-FFF2-40B4-BE49-F238E27FC236}">
                <a16:creationId xmlns:a16="http://schemas.microsoft.com/office/drawing/2014/main" id="{93494ED4-5362-5146-98B4-301A336A018E}"/>
              </a:ext>
            </a:extLst>
          </p:cNvPr>
          <p:cNvPicPr>
            <a:picLocks noChangeAspect="1"/>
          </p:cNvPicPr>
          <p:nvPr/>
        </p:nvPicPr>
        <p:blipFill rotWithShape="1">
          <a:blip r:embed="rId3"/>
          <a:srcRect l="2420" t="-1" r="13329" b="37"/>
          <a:stretch/>
        </p:blipFill>
        <p:spPr>
          <a:xfrm>
            <a:off x="6096000" y="-1"/>
            <a:ext cx="6096000" cy="6220047"/>
          </a:xfrm>
          <a:prstGeom prst="rect">
            <a:avLst/>
          </a:prstGeom>
        </p:spPr>
      </p:pic>
    </p:spTree>
    <p:extLst>
      <p:ext uri="{BB962C8B-B14F-4D97-AF65-F5344CB8AC3E}">
        <p14:creationId xmlns:p14="http://schemas.microsoft.com/office/powerpoint/2010/main" val="120325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grpSp>
        <p:nvGrpSpPr>
          <p:cNvPr id="8" name="Group 7">
            <a:extLst>
              <a:ext uri="{FF2B5EF4-FFF2-40B4-BE49-F238E27FC236}">
                <a16:creationId xmlns:a16="http://schemas.microsoft.com/office/drawing/2014/main" id="{BD2C2AFA-150D-1C4C-918B-8DA27DDE8F82}"/>
              </a:ext>
            </a:extLst>
          </p:cNvPr>
          <p:cNvGrpSpPr>
            <a:grpSpLocks noChangeAspect="1"/>
          </p:cNvGrpSpPr>
          <p:nvPr/>
        </p:nvGrpSpPr>
        <p:grpSpPr>
          <a:xfrm>
            <a:off x="1144737" y="1373465"/>
            <a:ext cx="9915392" cy="4449231"/>
            <a:chOff x="6299901" y="1650036"/>
            <a:chExt cx="10188990" cy="4572000"/>
          </a:xfrm>
        </p:grpSpPr>
        <p:pic>
          <p:nvPicPr>
            <p:cNvPr id="5" name="Picture 4" descr="Five Core Competencies. 1, Public Speaking. 2, Interpersonal Communication. 3, Strategic Leadership. 4, Management. 5, Confidence.">
              <a:extLst>
                <a:ext uri="{FF2B5EF4-FFF2-40B4-BE49-F238E27FC236}">
                  <a16:creationId xmlns:a16="http://schemas.microsoft.com/office/drawing/2014/main" id="{5BAAC557-DB3B-6744-B771-94BDE04714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9901" y="1650036"/>
              <a:ext cx="2037425" cy="4572000"/>
            </a:xfrm>
            <a:prstGeom prst="rect">
              <a:avLst/>
            </a:prstGeom>
          </p:spPr>
        </p:pic>
        <p:pic>
          <p:nvPicPr>
            <p:cNvPr id="7" name="Picture 6" descr="11 Paths listed.">
              <a:extLst>
                <a:ext uri="{FF2B5EF4-FFF2-40B4-BE49-F238E27FC236}">
                  <a16:creationId xmlns:a16="http://schemas.microsoft.com/office/drawing/2014/main" id="{1C3D159C-0990-ED46-99BD-0FA479F4BD9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14131" y="1650036"/>
              <a:ext cx="8074760" cy="4572000"/>
            </a:xfrm>
            <a:prstGeom prst="rect">
              <a:avLst/>
            </a:prstGeom>
          </p:spPr>
        </p:pic>
      </p:grpSp>
    </p:spTree>
    <p:extLst>
      <p:ext uri="{BB962C8B-B14F-4D97-AF65-F5344CB8AC3E}">
        <p14:creationId xmlns:p14="http://schemas.microsoft.com/office/powerpoint/2010/main" val="304722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DA94F-8F90-9244-9502-7822DA36D163}"/>
              </a:ext>
            </a:extLst>
          </p:cNvPr>
          <p:cNvSpPr>
            <a:spLocks noGrp="1"/>
          </p:cNvSpPr>
          <p:nvPr>
            <p:ph type="title"/>
          </p:nvPr>
        </p:nvSpPr>
        <p:spPr/>
        <p:txBody>
          <a:bodyPr/>
          <a:lstStyle/>
          <a:p>
            <a:r>
              <a:rPr lang="en-US" dirty="0"/>
              <a:t>How the evaluation process works</a:t>
            </a:r>
          </a:p>
        </p:txBody>
      </p:sp>
      <p:pic>
        <p:nvPicPr>
          <p:cNvPr id="9" name="Picture Placeholder 8">
            <a:extLst>
              <a:ext uri="{FF2B5EF4-FFF2-40B4-BE49-F238E27FC236}">
                <a16:creationId xmlns:a16="http://schemas.microsoft.com/office/drawing/2014/main" id="{75CEBC87-5CBF-4644-A853-F58788AF892D}"/>
              </a:ext>
            </a:extLst>
          </p:cNvPr>
          <p:cNvPicPr>
            <a:picLocks noGrp="1" noChangeAspect="1"/>
          </p:cNvPicPr>
          <p:nvPr>
            <p:ph type="pic" sz="quarter" idx="11"/>
          </p:nvPr>
        </p:nvPicPr>
        <p:blipFill rotWithShape="1">
          <a:blip r:embed="rId3"/>
          <a:srcRect l="26532" t="26903" b="18351"/>
          <a:stretch/>
        </p:blipFill>
        <p:spPr>
          <a:xfrm>
            <a:off x="0" y="1143000"/>
            <a:ext cx="12191999" cy="5095754"/>
          </a:xfrm>
        </p:spPr>
      </p:pic>
    </p:spTree>
    <p:extLst>
      <p:ext uri="{BB962C8B-B14F-4D97-AF65-F5344CB8AC3E}">
        <p14:creationId xmlns:p14="http://schemas.microsoft.com/office/powerpoint/2010/main" val="321511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A907-1DFE-FB43-B06D-15D0D71D7D95}"/>
              </a:ext>
            </a:extLst>
          </p:cNvPr>
          <p:cNvSpPr>
            <a:spLocks noGrp="1"/>
          </p:cNvSpPr>
          <p:nvPr>
            <p:ph type="title"/>
          </p:nvPr>
        </p:nvSpPr>
        <p:spPr/>
        <p:txBody>
          <a:bodyPr>
            <a:normAutofit/>
          </a:bodyPr>
          <a:lstStyle/>
          <a:p>
            <a:r>
              <a:rPr lang="en-US" dirty="0"/>
              <a:t>Learning doesn’t stop </a:t>
            </a:r>
            <a:br>
              <a:rPr lang="en-US" dirty="0"/>
            </a:br>
            <a:r>
              <a:rPr lang="en-US" dirty="0"/>
              <a:t>at the club</a:t>
            </a:r>
          </a:p>
        </p:txBody>
      </p:sp>
      <p:sp>
        <p:nvSpPr>
          <p:cNvPr id="3" name="Content Placeholder 2">
            <a:extLst>
              <a:ext uri="{FF2B5EF4-FFF2-40B4-BE49-F238E27FC236}">
                <a16:creationId xmlns:a16="http://schemas.microsoft.com/office/drawing/2014/main" id="{7C95BE0F-5441-AC4E-A51D-5D59388FB448}"/>
              </a:ext>
            </a:extLst>
          </p:cNvPr>
          <p:cNvSpPr>
            <a:spLocks noGrp="1"/>
          </p:cNvSpPr>
          <p:nvPr>
            <p:ph type="body" sz="half" idx="2"/>
          </p:nvPr>
        </p:nvSpPr>
        <p:spPr>
          <a:xfrm>
            <a:off x="277934" y="2019065"/>
            <a:ext cx="5285739" cy="3848335"/>
          </a:xfrm>
        </p:spPr>
        <p:txBody>
          <a:bodyPr>
            <a:normAutofit/>
          </a:bodyPr>
          <a:lstStyle/>
          <a:p>
            <a:pPr marL="342900" indent="-342900">
              <a:lnSpc>
                <a:spcPct val="100000"/>
              </a:lnSpc>
              <a:buFont typeface="Arial" panose="020B0604020202020204" pitchFamily="34" charset="0"/>
              <a:buChar char="•"/>
            </a:pPr>
            <a:r>
              <a:rPr lang="en-US" sz="2200" dirty="0"/>
              <a:t>Subscription to the </a:t>
            </a:r>
            <a:r>
              <a:rPr lang="en-US" sz="2200" i="1" dirty="0"/>
              <a:t>Toastmaster</a:t>
            </a:r>
            <a:r>
              <a:rPr lang="en-US" sz="2200" dirty="0"/>
              <a:t> magazine</a:t>
            </a:r>
          </a:p>
          <a:p>
            <a:pPr marL="342900" indent="-342900">
              <a:lnSpc>
                <a:spcPct val="100000"/>
              </a:lnSpc>
              <a:buFont typeface="Arial" panose="020B0604020202020204" pitchFamily="34" charset="0"/>
              <a:buChar char="•"/>
            </a:pPr>
            <a:r>
              <a:rPr lang="en-US" sz="2200" dirty="0"/>
              <a:t>Speech contests</a:t>
            </a:r>
          </a:p>
          <a:p>
            <a:pPr marL="342900" indent="-342900">
              <a:lnSpc>
                <a:spcPct val="100000"/>
              </a:lnSpc>
              <a:buFont typeface="Arial" panose="020B0604020202020204" pitchFamily="34" charset="0"/>
              <a:buChar char="•"/>
            </a:pPr>
            <a:r>
              <a:rPr lang="en-US" sz="2200" dirty="0"/>
              <a:t>International Convention</a:t>
            </a:r>
          </a:p>
          <a:p>
            <a:pPr marL="342900" indent="-342900">
              <a:lnSpc>
                <a:spcPct val="100000"/>
              </a:lnSpc>
              <a:buFont typeface="Arial" panose="020B0604020202020204" pitchFamily="34" charset="0"/>
              <a:buChar char="•"/>
            </a:pPr>
            <a:r>
              <a:rPr lang="en-US" sz="2200" dirty="0"/>
              <a:t>District conferences</a:t>
            </a:r>
          </a:p>
          <a:p>
            <a:pPr marL="342900" indent="-342900">
              <a:lnSpc>
                <a:spcPct val="100000"/>
              </a:lnSpc>
              <a:buFont typeface="Arial" panose="020B0604020202020204" pitchFamily="34" charset="0"/>
              <a:buChar char="•"/>
            </a:pPr>
            <a:r>
              <a:rPr lang="en-US" sz="2200" dirty="0"/>
              <a:t>Access to helpful resources at </a:t>
            </a:r>
            <a:r>
              <a:rPr lang="en-US" sz="2200" b="1" dirty="0" err="1"/>
              <a:t>toastmasters.org</a:t>
            </a:r>
            <a:endParaRPr lang="en-US" sz="2200" b="1" dirty="0"/>
          </a:p>
        </p:txBody>
      </p:sp>
      <p:sp>
        <p:nvSpPr>
          <p:cNvPr id="6" name="Picture Placeholder 5">
            <a:extLst>
              <a:ext uri="{FF2B5EF4-FFF2-40B4-BE49-F238E27FC236}">
                <a16:creationId xmlns:a16="http://schemas.microsoft.com/office/drawing/2014/main" id="{9ED3D74D-64B1-2643-ABEA-255DBA748306}"/>
              </a:ext>
            </a:extLst>
          </p:cNvPr>
          <p:cNvSpPr>
            <a:spLocks noGrp="1"/>
          </p:cNvSpPr>
          <p:nvPr>
            <p:ph type="pic" sz="quarter" idx="11"/>
          </p:nvPr>
        </p:nvSpPr>
        <p:spPr/>
      </p:sp>
      <p:pic>
        <p:nvPicPr>
          <p:cNvPr id="4" name="Picture 3" descr="A speaker at convention.">
            <a:extLst>
              <a:ext uri="{FF2B5EF4-FFF2-40B4-BE49-F238E27FC236}">
                <a16:creationId xmlns:a16="http://schemas.microsoft.com/office/drawing/2014/main" id="{87C263CA-B8ED-2540-A851-933929C954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897" t="1812" r="23375" b="2579"/>
          <a:stretch/>
        </p:blipFill>
        <p:spPr>
          <a:xfrm>
            <a:off x="6096000" y="0"/>
            <a:ext cx="6096000" cy="6858000"/>
          </a:xfrm>
          <a:prstGeom prst="rect">
            <a:avLst/>
          </a:prstGeom>
        </p:spPr>
      </p:pic>
    </p:spTree>
    <p:extLst>
      <p:ext uri="{BB962C8B-B14F-4D97-AF65-F5344CB8AC3E}">
        <p14:creationId xmlns:p14="http://schemas.microsoft.com/office/powerpoint/2010/main" val="3409386612"/>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16414037-9159-2E40-A0DB-93289D8BE62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0545A7BE-8E6E-6643-95ED-113AE53B1E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Toastmasters Theme Light Mode</Template>
  <TotalTime>404</TotalTime>
  <Words>1546</Words>
  <Application>Microsoft Macintosh PowerPoint</Application>
  <PresentationFormat>Widescreen</PresentationFormat>
  <Paragraphs>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Helvetica</vt:lpstr>
      <vt:lpstr>Helvetica Neue</vt:lpstr>
      <vt:lpstr>Myriad Pro</vt:lpstr>
      <vt:lpstr>Myriad Pro Light</vt:lpstr>
      <vt:lpstr>Open Sans</vt:lpstr>
      <vt:lpstr>Toastmasters Theme Light Mode</vt:lpstr>
      <vt:lpstr>Toastmasters Theme Dark Mode</vt:lpstr>
      <vt:lpstr>Find Your Voice</vt:lpstr>
      <vt:lpstr>What is Toastmasters?</vt:lpstr>
      <vt:lpstr>Members will learn to:</vt:lpstr>
      <vt:lpstr>The Toastmasters club experience</vt:lpstr>
      <vt:lpstr>What is the Pathways learning experience?</vt:lpstr>
      <vt:lpstr>A glimpse into Pathways</vt:lpstr>
      <vt:lpstr>A glimpse into Pathways</vt:lpstr>
      <vt:lpstr>How the evaluation process works</vt:lpstr>
      <vt:lpstr>Learning doesn’t stop  at the club</vt:lpstr>
      <vt:lpstr>Break barriers, not your budget</vt:lpstr>
      <vt:lpstr>A preview of the club experience</vt:lpstr>
      <vt:lpstr>Ready to join?  Here’s how!</vt:lpstr>
    </vt:vector>
  </TitlesOfParts>
  <Manager/>
  <Company>Toastmasters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Toastmasters (Open House) Presentation</dc:title>
  <dc:subject/>
  <dc:creator>Ciara Bourne</dc:creator>
  <cp:keywords/>
  <dc:description/>
  <cp:lastModifiedBy>Thinh Dinh</cp:lastModifiedBy>
  <cp:revision>28</cp:revision>
  <cp:lastPrinted>2023-10-03T18:43:14Z</cp:lastPrinted>
  <dcterms:created xsi:type="dcterms:W3CDTF">2020-08-06T20:37:15Z</dcterms:created>
  <dcterms:modified xsi:type="dcterms:W3CDTF">2023-10-03T20:27:53Z</dcterms:modified>
  <cp:category/>
</cp:coreProperties>
</file>